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0" r:id="rId1"/>
  </p:sldMasterIdLst>
  <p:notesMasterIdLst>
    <p:notesMasterId r:id="rId90"/>
  </p:notesMasterIdLst>
  <p:sldIdLst>
    <p:sldId id="256" r:id="rId2"/>
    <p:sldId id="272" r:id="rId3"/>
    <p:sldId id="273" r:id="rId4"/>
    <p:sldId id="274" r:id="rId5"/>
    <p:sldId id="268" r:id="rId6"/>
    <p:sldId id="283" r:id="rId7"/>
    <p:sldId id="284" r:id="rId8"/>
    <p:sldId id="279" r:id="rId9"/>
    <p:sldId id="280" r:id="rId10"/>
    <p:sldId id="281" r:id="rId11"/>
    <p:sldId id="282" r:id="rId12"/>
    <p:sldId id="285" r:id="rId13"/>
    <p:sldId id="286" r:id="rId14"/>
    <p:sldId id="287" r:id="rId15"/>
    <p:sldId id="288" r:id="rId16"/>
    <p:sldId id="289" r:id="rId17"/>
    <p:sldId id="290" r:id="rId18"/>
    <p:sldId id="291" r:id="rId19"/>
    <p:sldId id="292" r:id="rId20"/>
    <p:sldId id="271" r:id="rId21"/>
    <p:sldId id="293" r:id="rId22"/>
    <p:sldId id="294" r:id="rId23"/>
    <p:sldId id="295" r:id="rId24"/>
    <p:sldId id="296" r:id="rId25"/>
    <p:sldId id="297" r:id="rId26"/>
    <p:sldId id="298" r:id="rId27"/>
    <p:sldId id="300" r:id="rId28"/>
    <p:sldId id="301" r:id="rId29"/>
    <p:sldId id="299" r:id="rId30"/>
    <p:sldId id="302" r:id="rId31"/>
    <p:sldId id="303" r:id="rId32"/>
    <p:sldId id="304" r:id="rId33"/>
    <p:sldId id="331" r:id="rId34"/>
    <p:sldId id="305" r:id="rId35"/>
    <p:sldId id="306" r:id="rId36"/>
    <p:sldId id="311" r:id="rId37"/>
    <p:sldId id="312" r:id="rId38"/>
    <p:sldId id="313" r:id="rId39"/>
    <p:sldId id="314" r:id="rId40"/>
    <p:sldId id="307" r:id="rId41"/>
    <p:sldId id="315" r:id="rId42"/>
    <p:sldId id="316" r:id="rId43"/>
    <p:sldId id="317" r:id="rId44"/>
    <p:sldId id="318" r:id="rId45"/>
    <p:sldId id="319" r:id="rId46"/>
    <p:sldId id="308" r:id="rId47"/>
    <p:sldId id="309" r:id="rId48"/>
    <p:sldId id="310" r:id="rId49"/>
    <p:sldId id="320" r:id="rId50"/>
    <p:sldId id="321" r:id="rId51"/>
    <p:sldId id="322" r:id="rId52"/>
    <p:sldId id="323" r:id="rId53"/>
    <p:sldId id="324" r:id="rId54"/>
    <p:sldId id="325" r:id="rId55"/>
    <p:sldId id="326" r:id="rId56"/>
    <p:sldId id="327" r:id="rId57"/>
    <p:sldId id="330" r:id="rId58"/>
    <p:sldId id="329" r:id="rId59"/>
    <p:sldId id="328" r:id="rId60"/>
    <p:sldId id="333" r:id="rId61"/>
    <p:sldId id="334" r:id="rId62"/>
    <p:sldId id="332" r:id="rId63"/>
    <p:sldId id="335" r:id="rId64"/>
    <p:sldId id="342" r:id="rId65"/>
    <p:sldId id="349" r:id="rId66"/>
    <p:sldId id="337" r:id="rId67"/>
    <p:sldId id="350" r:id="rId68"/>
    <p:sldId id="351" r:id="rId69"/>
    <p:sldId id="354" r:id="rId70"/>
    <p:sldId id="355" r:id="rId71"/>
    <p:sldId id="356" r:id="rId72"/>
    <p:sldId id="357" r:id="rId73"/>
    <p:sldId id="338" r:id="rId74"/>
    <p:sldId id="358" r:id="rId75"/>
    <p:sldId id="359" r:id="rId76"/>
    <p:sldId id="339" r:id="rId77"/>
    <p:sldId id="340" r:id="rId78"/>
    <p:sldId id="341" r:id="rId79"/>
    <p:sldId id="269" r:id="rId80"/>
    <p:sldId id="258" r:id="rId81"/>
    <p:sldId id="259" r:id="rId82"/>
    <p:sldId id="260" r:id="rId83"/>
    <p:sldId id="261" r:id="rId84"/>
    <p:sldId id="262" r:id="rId85"/>
    <p:sldId id="263" r:id="rId86"/>
    <p:sldId id="264" r:id="rId87"/>
    <p:sldId id="265" r:id="rId88"/>
    <p:sldId id="266" r:id="rId8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38"/>
    <p:restoredTop sz="80686"/>
  </p:normalViewPr>
  <p:slideViewPr>
    <p:cSldViewPr snapToGrid="0">
      <p:cViewPr varScale="1">
        <p:scale>
          <a:sx n="138" d="100"/>
          <a:sy n="138" d="100"/>
        </p:scale>
        <p:origin x="11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B5434-D334-3F45-9AEE-5E5BFE133FE8}" type="datetimeFigureOut">
              <a:rPr kumimoji="1" lang="zh-TW" altLang="en-US" smtClean="0"/>
              <a:t>2023/7/24</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C6270-AF47-F749-9A88-C6FDAA5AF158}" type="slidenum">
              <a:rPr kumimoji="1" lang="zh-TW" altLang="en-US" smtClean="0"/>
              <a:t>‹#›</a:t>
            </a:fld>
            <a:endParaRPr kumimoji="1" lang="zh-TW" altLang="en-US"/>
          </a:p>
        </p:txBody>
      </p:sp>
    </p:spTree>
    <p:extLst>
      <p:ext uri="{BB962C8B-B14F-4D97-AF65-F5344CB8AC3E}">
        <p14:creationId xmlns:p14="http://schemas.microsoft.com/office/powerpoint/2010/main" val="711448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This study aims to change the jump size distribution of Kou's jump diffusion model \cite{kou2004option} from a double exponential distribution to a double gamma distribution. Models are created to try and explain the market, but the financial market is not governed by natural laws like mathematics or physics; therefore, our goal is to try to create a model that simulates the behavior of the market as best we could. We know that the double exponential distribution has three parameters, $p$, $\</a:t>
            </a:r>
            <a:r>
              <a:rPr kumimoji="1" lang="en" altLang="zh-TW" dirty="0" err="1"/>
              <a:t>varrho</a:t>
            </a:r>
            <a:r>
              <a:rPr kumimoji="1" lang="en" altLang="zh-TW" dirty="0"/>
              <a:t>_{1}$, and $\</a:t>
            </a:r>
            <a:r>
              <a:rPr kumimoji="1" lang="en" altLang="zh-TW" dirty="0" err="1"/>
              <a:t>varrho</a:t>
            </a:r>
            <a:r>
              <a:rPr kumimoji="1" lang="en" altLang="zh-TW" dirty="0"/>
              <a:t>_{2}$. On the other hand, double gamma distributions has five parameters, $p$, $\</a:t>
            </a:r>
            <a:r>
              <a:rPr kumimoji="1" lang="en" altLang="zh-TW" dirty="0" err="1"/>
              <a:t>varrho</a:t>
            </a:r>
            <a:r>
              <a:rPr kumimoji="1" lang="en" altLang="zh-TW" dirty="0"/>
              <a:t>_{1}$, $\</a:t>
            </a:r>
            <a:r>
              <a:rPr kumimoji="1" lang="en" altLang="zh-TW" dirty="0" err="1"/>
              <a:t>varrho</a:t>
            </a:r>
            <a:r>
              <a:rPr kumimoji="1" lang="en" altLang="zh-TW" dirty="0"/>
              <a:t>_{2}$ and $\</a:t>
            </a:r>
            <a:r>
              <a:rPr kumimoji="1" lang="en" altLang="zh-TW" dirty="0" err="1"/>
              <a:t>vartheta</a:t>
            </a:r>
            <a:r>
              <a:rPr kumimoji="1" lang="en" altLang="zh-TW" dirty="0"/>
              <a:t>_{1}$, $\</a:t>
            </a:r>
            <a:r>
              <a:rPr kumimoji="1" lang="en" altLang="zh-TW" dirty="0" err="1"/>
              <a:t>vartheta</a:t>
            </a:r>
            <a:r>
              <a:rPr kumimoji="1" lang="en" altLang="zh-TW" dirty="0"/>
              <a:t>_{2}$, and setting $\</a:t>
            </a:r>
            <a:r>
              <a:rPr kumimoji="1" lang="en" altLang="zh-TW" dirty="0" err="1"/>
              <a:t>vartheta</a:t>
            </a:r>
            <a:r>
              <a:rPr kumimoji="1" lang="en" altLang="zh-TW" dirty="0"/>
              <a:t>_{1} = \</a:t>
            </a:r>
            <a:r>
              <a:rPr kumimoji="1" lang="en" altLang="zh-TW" dirty="0" err="1"/>
              <a:t>vartheta</a:t>
            </a:r>
            <a:r>
              <a:rPr kumimoji="1" lang="en" altLang="zh-TW" dirty="0"/>
              <a:t>_{2} = 1$ can replicate double exponential results. Therefore, the double gamma is more general. When the economy is good, we can increase the mean of the jump distribution to create more positive jumps. When the market is very volatile, we can increase the variance of the jump distribution to create more versatile jumps. But even if the economy is good, there will always be bad days, likewise, there will always be good days in bad economies, and by increasing $p$ we can increase the likelihood that jumps go up. We know that the mean and variance of the double exponential distribution is made up of the three parameters, so when the mean, variance and $p$ are determined, the parameters $\</a:t>
            </a:r>
            <a:r>
              <a:rPr kumimoji="1" lang="en" altLang="zh-TW" dirty="0" err="1"/>
              <a:t>varrho</a:t>
            </a:r>
            <a:r>
              <a:rPr kumimoji="1" lang="en" altLang="zh-TW" dirty="0"/>
              <a:t>_{1}$ and $\</a:t>
            </a:r>
            <a:r>
              <a:rPr kumimoji="1" lang="en" altLang="zh-TW" dirty="0" err="1"/>
              <a:t>varrho</a:t>
            </a:r>
            <a:r>
              <a:rPr kumimoji="1" lang="en" altLang="zh-TW" dirty="0"/>
              <a:t>_{2}$ are fixed. But for the double gamma distribution, the mean and variance are composed of five parameters, so if the mean, variance, and $p$ are determined, the system will be a two-equation system with four variables, giving us flexibility to adjust parameters to better fit the market. where the parameters of the double exponential distribution are fixed and may conflict with the market.</a:t>
            </a:r>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3</a:t>
            </a:fld>
            <a:endParaRPr kumimoji="1" lang="zh-TW" altLang="en-US"/>
          </a:p>
        </p:txBody>
      </p:sp>
    </p:spTree>
    <p:extLst>
      <p:ext uri="{BB962C8B-B14F-4D97-AF65-F5344CB8AC3E}">
        <p14:creationId xmlns:p14="http://schemas.microsoft.com/office/powerpoint/2010/main" val="2427120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58</a:t>
            </a:fld>
            <a:endParaRPr kumimoji="1" lang="zh-TW" altLang="en-US"/>
          </a:p>
        </p:txBody>
      </p:sp>
    </p:spTree>
    <p:extLst>
      <p:ext uri="{BB962C8B-B14F-4D97-AF65-F5344CB8AC3E}">
        <p14:creationId xmlns:p14="http://schemas.microsoft.com/office/powerpoint/2010/main" val="2176009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67</a:t>
            </a:fld>
            <a:endParaRPr kumimoji="1" lang="zh-TW" altLang="en-US"/>
          </a:p>
        </p:txBody>
      </p:sp>
    </p:spTree>
    <p:extLst>
      <p:ext uri="{BB962C8B-B14F-4D97-AF65-F5344CB8AC3E}">
        <p14:creationId xmlns:p14="http://schemas.microsoft.com/office/powerpoint/2010/main" val="2030251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69</a:t>
            </a:fld>
            <a:endParaRPr kumimoji="1" lang="zh-TW" altLang="en-US"/>
          </a:p>
        </p:txBody>
      </p:sp>
    </p:spTree>
    <p:extLst>
      <p:ext uri="{BB962C8B-B14F-4D97-AF65-F5344CB8AC3E}">
        <p14:creationId xmlns:p14="http://schemas.microsoft.com/office/powerpoint/2010/main" val="990466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71</a:t>
            </a:fld>
            <a:endParaRPr kumimoji="1" lang="zh-TW" altLang="en-US"/>
          </a:p>
        </p:txBody>
      </p:sp>
    </p:spTree>
    <p:extLst>
      <p:ext uri="{BB962C8B-B14F-4D97-AF65-F5344CB8AC3E}">
        <p14:creationId xmlns:p14="http://schemas.microsoft.com/office/powerpoint/2010/main" val="37979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72</a:t>
            </a:fld>
            <a:endParaRPr kumimoji="1" lang="zh-TW" altLang="en-US"/>
          </a:p>
        </p:txBody>
      </p:sp>
    </p:spTree>
    <p:extLst>
      <p:ext uri="{BB962C8B-B14F-4D97-AF65-F5344CB8AC3E}">
        <p14:creationId xmlns:p14="http://schemas.microsoft.com/office/powerpoint/2010/main" val="96208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4</a:t>
            </a:fld>
            <a:endParaRPr kumimoji="1" lang="zh-TW" altLang="en-US"/>
          </a:p>
        </p:txBody>
      </p:sp>
    </p:spTree>
    <p:extLst>
      <p:ext uri="{BB962C8B-B14F-4D97-AF65-F5344CB8AC3E}">
        <p14:creationId xmlns:p14="http://schemas.microsoft.com/office/powerpoint/2010/main" val="959590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8</a:t>
            </a:fld>
            <a:endParaRPr kumimoji="1" lang="zh-TW" altLang="en-US"/>
          </a:p>
        </p:txBody>
      </p:sp>
    </p:spTree>
    <p:extLst>
      <p:ext uri="{BB962C8B-B14F-4D97-AF65-F5344CB8AC3E}">
        <p14:creationId xmlns:p14="http://schemas.microsoft.com/office/powerpoint/2010/main" val="364079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9</a:t>
            </a:fld>
            <a:endParaRPr kumimoji="1" lang="zh-TW" altLang="en-US"/>
          </a:p>
        </p:txBody>
      </p:sp>
    </p:spTree>
    <p:extLst>
      <p:ext uri="{BB962C8B-B14F-4D97-AF65-F5344CB8AC3E}">
        <p14:creationId xmlns:p14="http://schemas.microsoft.com/office/powerpoint/2010/main" val="3085386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11</a:t>
            </a:fld>
            <a:endParaRPr kumimoji="1" lang="zh-TW" altLang="en-US"/>
          </a:p>
        </p:txBody>
      </p:sp>
    </p:spTree>
    <p:extLst>
      <p:ext uri="{BB962C8B-B14F-4D97-AF65-F5344CB8AC3E}">
        <p14:creationId xmlns:p14="http://schemas.microsoft.com/office/powerpoint/2010/main" val="39305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16</a:t>
            </a:fld>
            <a:endParaRPr kumimoji="1" lang="zh-TW" altLang="en-US"/>
          </a:p>
        </p:txBody>
      </p:sp>
    </p:spTree>
    <p:extLst>
      <p:ext uri="{BB962C8B-B14F-4D97-AF65-F5344CB8AC3E}">
        <p14:creationId xmlns:p14="http://schemas.microsoft.com/office/powerpoint/2010/main" val="117250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19</a:t>
            </a:fld>
            <a:endParaRPr kumimoji="1" lang="zh-TW" altLang="en-US"/>
          </a:p>
        </p:txBody>
      </p:sp>
    </p:spTree>
    <p:extLst>
      <p:ext uri="{BB962C8B-B14F-4D97-AF65-F5344CB8AC3E}">
        <p14:creationId xmlns:p14="http://schemas.microsoft.com/office/powerpoint/2010/main" val="3306987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25</a:t>
            </a:fld>
            <a:endParaRPr kumimoji="1" lang="zh-TW" altLang="en-US"/>
          </a:p>
        </p:txBody>
      </p:sp>
    </p:spTree>
    <p:extLst>
      <p:ext uri="{BB962C8B-B14F-4D97-AF65-F5344CB8AC3E}">
        <p14:creationId xmlns:p14="http://schemas.microsoft.com/office/powerpoint/2010/main" val="1620686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5FC6270-AF47-F749-9A88-C6FDAA5AF158}" type="slidenum">
              <a:rPr kumimoji="1" lang="zh-TW" altLang="en-US" smtClean="0"/>
              <a:t>53</a:t>
            </a:fld>
            <a:endParaRPr kumimoji="1" lang="zh-TW" altLang="en-US"/>
          </a:p>
        </p:txBody>
      </p:sp>
    </p:spTree>
    <p:extLst>
      <p:ext uri="{BB962C8B-B14F-4D97-AF65-F5344CB8AC3E}">
        <p14:creationId xmlns:p14="http://schemas.microsoft.com/office/powerpoint/2010/main" val="64892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8CEFD3-4918-9752-64D2-C1D845379152}"/>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441BCB99-CF20-9F2E-2AF7-0843316E8D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E1CE567F-3145-8134-3FC4-B2912509E925}"/>
              </a:ext>
            </a:extLst>
          </p:cNvPr>
          <p:cNvSpPr>
            <a:spLocks noGrp="1"/>
          </p:cNvSpPr>
          <p:nvPr>
            <p:ph type="dt" sz="half" idx="10"/>
          </p:nvPr>
        </p:nvSpPr>
        <p:spPr/>
        <p:txBody>
          <a:bodyPr/>
          <a:lstStyle/>
          <a:p>
            <a:fld id="{81BF7AFC-1F99-D645-AAA5-6264CD3D03C0}" type="datetimeFigureOut">
              <a:rPr kumimoji="1" lang="zh-TW" altLang="en-US" smtClean="0"/>
              <a:t>2023/7/24</a:t>
            </a:fld>
            <a:endParaRPr kumimoji="1" lang="zh-TW" altLang="en-US"/>
          </a:p>
        </p:txBody>
      </p:sp>
      <p:sp>
        <p:nvSpPr>
          <p:cNvPr id="5" name="頁尾版面配置區 4">
            <a:extLst>
              <a:ext uri="{FF2B5EF4-FFF2-40B4-BE49-F238E27FC236}">
                <a16:creationId xmlns:a16="http://schemas.microsoft.com/office/drawing/2014/main" id="{F65DB1B4-B84B-3BFC-E8D1-5595B48066F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680C4D4-43F1-1242-4B56-B6BECE61D4EA}"/>
              </a:ext>
            </a:extLst>
          </p:cNvPr>
          <p:cNvSpPr>
            <a:spLocks noGrp="1"/>
          </p:cNvSpPr>
          <p:nvPr>
            <p:ph type="sldNum" sz="quarter" idx="12"/>
          </p:nvPr>
        </p:nvSpPr>
        <p:spPr/>
        <p:txBody>
          <a:body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596762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CD7C5-72D7-4F20-E5D1-771FD08D4ED9}"/>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20B12B73-0791-C49B-7876-B4FEFEE84D9B}"/>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B1D8BDA5-6E71-86A0-22AE-04CC22C1B991}"/>
              </a:ext>
            </a:extLst>
          </p:cNvPr>
          <p:cNvSpPr>
            <a:spLocks noGrp="1"/>
          </p:cNvSpPr>
          <p:nvPr>
            <p:ph type="dt" sz="half" idx="10"/>
          </p:nvPr>
        </p:nvSpPr>
        <p:spPr/>
        <p:txBody>
          <a:bodyPr/>
          <a:lstStyle/>
          <a:p>
            <a:fld id="{81BF7AFC-1F99-D645-AAA5-6264CD3D03C0}" type="datetimeFigureOut">
              <a:rPr kumimoji="1" lang="zh-TW" altLang="en-US" smtClean="0"/>
              <a:t>2023/7/24</a:t>
            </a:fld>
            <a:endParaRPr kumimoji="1" lang="zh-TW" altLang="en-US"/>
          </a:p>
        </p:txBody>
      </p:sp>
      <p:sp>
        <p:nvSpPr>
          <p:cNvPr id="5" name="頁尾版面配置區 4">
            <a:extLst>
              <a:ext uri="{FF2B5EF4-FFF2-40B4-BE49-F238E27FC236}">
                <a16:creationId xmlns:a16="http://schemas.microsoft.com/office/drawing/2014/main" id="{7738A500-8BA1-BD25-FC41-76D1CD2479E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8B4A494-83CE-9F46-8F3C-09281467D827}"/>
              </a:ext>
            </a:extLst>
          </p:cNvPr>
          <p:cNvSpPr>
            <a:spLocks noGrp="1"/>
          </p:cNvSpPr>
          <p:nvPr>
            <p:ph type="sldNum" sz="quarter" idx="12"/>
          </p:nvPr>
        </p:nvSpPr>
        <p:spPr/>
        <p:txBody>
          <a:body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3165609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1EA5B05-098E-8CFF-6C52-225CA4B70F50}"/>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39216C03-D3F4-19A5-4A01-D87953D3D419}"/>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CD5B8BD2-E1CA-2A45-2C27-A46F3EF1026C}"/>
              </a:ext>
            </a:extLst>
          </p:cNvPr>
          <p:cNvSpPr>
            <a:spLocks noGrp="1"/>
          </p:cNvSpPr>
          <p:nvPr>
            <p:ph type="dt" sz="half" idx="10"/>
          </p:nvPr>
        </p:nvSpPr>
        <p:spPr/>
        <p:txBody>
          <a:bodyPr/>
          <a:lstStyle/>
          <a:p>
            <a:fld id="{81BF7AFC-1F99-D645-AAA5-6264CD3D03C0}" type="datetimeFigureOut">
              <a:rPr kumimoji="1" lang="zh-TW" altLang="en-US" smtClean="0"/>
              <a:t>2023/7/24</a:t>
            </a:fld>
            <a:endParaRPr kumimoji="1" lang="zh-TW" altLang="en-US"/>
          </a:p>
        </p:txBody>
      </p:sp>
      <p:sp>
        <p:nvSpPr>
          <p:cNvPr id="5" name="頁尾版面配置區 4">
            <a:extLst>
              <a:ext uri="{FF2B5EF4-FFF2-40B4-BE49-F238E27FC236}">
                <a16:creationId xmlns:a16="http://schemas.microsoft.com/office/drawing/2014/main" id="{C03D5FD2-3C39-AB3D-3D85-EBBA84BD5F5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BEB01402-EE71-6D23-6A6B-121B129E099E}"/>
              </a:ext>
            </a:extLst>
          </p:cNvPr>
          <p:cNvSpPr>
            <a:spLocks noGrp="1"/>
          </p:cNvSpPr>
          <p:nvPr>
            <p:ph type="sldNum" sz="quarter" idx="12"/>
          </p:nvPr>
        </p:nvSpPr>
        <p:spPr/>
        <p:txBody>
          <a:body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307231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210839-1FD8-EC47-2B28-05DA9A4ADB07}"/>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C81FB28B-9C2F-4AFC-9992-7CEC61458C00}"/>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9AA92EDD-7738-215D-65CD-A2CD90CB7D5D}"/>
              </a:ext>
            </a:extLst>
          </p:cNvPr>
          <p:cNvSpPr>
            <a:spLocks noGrp="1"/>
          </p:cNvSpPr>
          <p:nvPr>
            <p:ph type="dt" sz="half" idx="10"/>
          </p:nvPr>
        </p:nvSpPr>
        <p:spPr/>
        <p:txBody>
          <a:bodyPr/>
          <a:lstStyle/>
          <a:p>
            <a:fld id="{81BF7AFC-1F99-D645-AAA5-6264CD3D03C0}" type="datetimeFigureOut">
              <a:rPr kumimoji="1" lang="zh-TW" altLang="en-US" smtClean="0"/>
              <a:t>2023/7/24</a:t>
            </a:fld>
            <a:endParaRPr kumimoji="1" lang="zh-TW" altLang="en-US"/>
          </a:p>
        </p:txBody>
      </p:sp>
      <p:sp>
        <p:nvSpPr>
          <p:cNvPr id="5" name="頁尾版面配置區 4">
            <a:extLst>
              <a:ext uri="{FF2B5EF4-FFF2-40B4-BE49-F238E27FC236}">
                <a16:creationId xmlns:a16="http://schemas.microsoft.com/office/drawing/2014/main" id="{CFFEBA68-C3C2-B1F7-9AE4-BE70D978250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D7858073-B29D-4C48-F8ED-4A351FF6AA04}"/>
              </a:ext>
            </a:extLst>
          </p:cNvPr>
          <p:cNvSpPr>
            <a:spLocks noGrp="1"/>
          </p:cNvSpPr>
          <p:nvPr>
            <p:ph type="sldNum" sz="quarter" idx="12"/>
          </p:nvPr>
        </p:nvSpPr>
        <p:spPr/>
        <p:txBody>
          <a:body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192551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CC3498-BE64-FEB6-1A8E-951F0DA521C9}"/>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1D88B43-72B5-2C04-2CE0-91F6E215E0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FFD097C8-9178-30FC-E831-DB1E224A638E}"/>
              </a:ext>
            </a:extLst>
          </p:cNvPr>
          <p:cNvSpPr>
            <a:spLocks noGrp="1"/>
          </p:cNvSpPr>
          <p:nvPr>
            <p:ph type="dt" sz="half" idx="10"/>
          </p:nvPr>
        </p:nvSpPr>
        <p:spPr/>
        <p:txBody>
          <a:bodyPr/>
          <a:lstStyle/>
          <a:p>
            <a:fld id="{81BF7AFC-1F99-D645-AAA5-6264CD3D03C0}" type="datetimeFigureOut">
              <a:rPr kumimoji="1" lang="zh-TW" altLang="en-US" smtClean="0"/>
              <a:t>2023/7/24</a:t>
            </a:fld>
            <a:endParaRPr kumimoji="1" lang="zh-TW" altLang="en-US"/>
          </a:p>
        </p:txBody>
      </p:sp>
      <p:sp>
        <p:nvSpPr>
          <p:cNvPr id="5" name="頁尾版面配置區 4">
            <a:extLst>
              <a:ext uri="{FF2B5EF4-FFF2-40B4-BE49-F238E27FC236}">
                <a16:creationId xmlns:a16="http://schemas.microsoft.com/office/drawing/2014/main" id="{BC9A9F10-D97B-F49A-E382-C4A673FC014F}"/>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3F397813-4E7D-696B-AB2A-87FC6FCBD82C}"/>
              </a:ext>
            </a:extLst>
          </p:cNvPr>
          <p:cNvSpPr>
            <a:spLocks noGrp="1"/>
          </p:cNvSpPr>
          <p:nvPr>
            <p:ph type="sldNum" sz="quarter" idx="12"/>
          </p:nvPr>
        </p:nvSpPr>
        <p:spPr/>
        <p:txBody>
          <a:body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579978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EC510F-4753-332C-B013-39C13EABF52E}"/>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2D64396-4B8D-EDA9-F64F-0D79071ABC54}"/>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68E6611C-0697-F966-1368-D49573F10FAF}"/>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555E7AF6-B9E5-A7B9-0434-8DF1385BB3C0}"/>
              </a:ext>
            </a:extLst>
          </p:cNvPr>
          <p:cNvSpPr>
            <a:spLocks noGrp="1"/>
          </p:cNvSpPr>
          <p:nvPr>
            <p:ph type="dt" sz="half" idx="10"/>
          </p:nvPr>
        </p:nvSpPr>
        <p:spPr/>
        <p:txBody>
          <a:bodyPr/>
          <a:lstStyle/>
          <a:p>
            <a:fld id="{81BF7AFC-1F99-D645-AAA5-6264CD3D03C0}" type="datetimeFigureOut">
              <a:rPr kumimoji="1" lang="zh-TW" altLang="en-US" smtClean="0"/>
              <a:t>2023/7/24</a:t>
            </a:fld>
            <a:endParaRPr kumimoji="1" lang="zh-TW" altLang="en-US"/>
          </a:p>
        </p:txBody>
      </p:sp>
      <p:sp>
        <p:nvSpPr>
          <p:cNvPr id="6" name="頁尾版面配置區 5">
            <a:extLst>
              <a:ext uri="{FF2B5EF4-FFF2-40B4-BE49-F238E27FC236}">
                <a16:creationId xmlns:a16="http://schemas.microsoft.com/office/drawing/2014/main" id="{89B157A9-0273-9A3A-C47F-EF885804700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4E333B1-C7D7-A6CE-43BE-B1994495018F}"/>
              </a:ext>
            </a:extLst>
          </p:cNvPr>
          <p:cNvSpPr>
            <a:spLocks noGrp="1"/>
          </p:cNvSpPr>
          <p:nvPr>
            <p:ph type="sldNum" sz="quarter" idx="12"/>
          </p:nvPr>
        </p:nvSpPr>
        <p:spPr/>
        <p:txBody>
          <a:body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166086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6E1363-6E81-EA15-7AC4-507A019212A1}"/>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B4907563-448D-7565-1A13-595C486F28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436E01E0-CD35-A44F-79EC-B19426BC102D}"/>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F253F7A0-BA9B-14FC-DC6E-0E84E8DA50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2C98EB97-7D13-D669-F7EE-AFCA1D4AF520}"/>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CF399DCF-3DDA-8943-4EB1-FE0D74A15CF6}"/>
              </a:ext>
            </a:extLst>
          </p:cNvPr>
          <p:cNvSpPr>
            <a:spLocks noGrp="1"/>
          </p:cNvSpPr>
          <p:nvPr>
            <p:ph type="dt" sz="half" idx="10"/>
          </p:nvPr>
        </p:nvSpPr>
        <p:spPr/>
        <p:txBody>
          <a:bodyPr/>
          <a:lstStyle/>
          <a:p>
            <a:fld id="{81BF7AFC-1F99-D645-AAA5-6264CD3D03C0}" type="datetimeFigureOut">
              <a:rPr kumimoji="1" lang="zh-TW" altLang="en-US" smtClean="0"/>
              <a:t>2023/7/24</a:t>
            </a:fld>
            <a:endParaRPr kumimoji="1" lang="zh-TW" altLang="en-US"/>
          </a:p>
        </p:txBody>
      </p:sp>
      <p:sp>
        <p:nvSpPr>
          <p:cNvPr id="8" name="頁尾版面配置區 7">
            <a:extLst>
              <a:ext uri="{FF2B5EF4-FFF2-40B4-BE49-F238E27FC236}">
                <a16:creationId xmlns:a16="http://schemas.microsoft.com/office/drawing/2014/main" id="{337CEA47-E0CC-5B6E-34A3-ED2771BFE7BC}"/>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D210AD61-4DB3-2CBB-0493-C19EFFD39E4F}"/>
              </a:ext>
            </a:extLst>
          </p:cNvPr>
          <p:cNvSpPr>
            <a:spLocks noGrp="1"/>
          </p:cNvSpPr>
          <p:nvPr>
            <p:ph type="sldNum" sz="quarter" idx="12"/>
          </p:nvPr>
        </p:nvSpPr>
        <p:spPr/>
        <p:txBody>
          <a:body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4012597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B85A42-EE23-18EE-628A-C9D9F7B293F7}"/>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C696F1DA-214E-B9A7-3B28-157DD7568D42}"/>
              </a:ext>
            </a:extLst>
          </p:cNvPr>
          <p:cNvSpPr>
            <a:spLocks noGrp="1"/>
          </p:cNvSpPr>
          <p:nvPr>
            <p:ph type="dt" sz="half" idx="10"/>
          </p:nvPr>
        </p:nvSpPr>
        <p:spPr/>
        <p:txBody>
          <a:bodyPr/>
          <a:lstStyle/>
          <a:p>
            <a:fld id="{81BF7AFC-1F99-D645-AAA5-6264CD3D03C0}" type="datetimeFigureOut">
              <a:rPr kumimoji="1" lang="zh-TW" altLang="en-US" smtClean="0"/>
              <a:t>2023/7/24</a:t>
            </a:fld>
            <a:endParaRPr kumimoji="1" lang="zh-TW" altLang="en-US"/>
          </a:p>
        </p:txBody>
      </p:sp>
      <p:sp>
        <p:nvSpPr>
          <p:cNvPr id="4" name="頁尾版面配置區 3">
            <a:extLst>
              <a:ext uri="{FF2B5EF4-FFF2-40B4-BE49-F238E27FC236}">
                <a16:creationId xmlns:a16="http://schemas.microsoft.com/office/drawing/2014/main" id="{FF588FC3-83D5-E5C3-9158-61EAC9117C6C}"/>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FD3288CA-2484-9E69-BE27-D37959A45D8F}"/>
              </a:ext>
            </a:extLst>
          </p:cNvPr>
          <p:cNvSpPr>
            <a:spLocks noGrp="1"/>
          </p:cNvSpPr>
          <p:nvPr>
            <p:ph type="sldNum" sz="quarter" idx="12"/>
          </p:nvPr>
        </p:nvSpPr>
        <p:spPr/>
        <p:txBody>
          <a:body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1243551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95C01CE-21D1-82AA-F6EC-BD4210B86F45}"/>
              </a:ext>
            </a:extLst>
          </p:cNvPr>
          <p:cNvSpPr>
            <a:spLocks noGrp="1"/>
          </p:cNvSpPr>
          <p:nvPr>
            <p:ph type="dt" sz="half" idx="10"/>
          </p:nvPr>
        </p:nvSpPr>
        <p:spPr/>
        <p:txBody>
          <a:bodyPr/>
          <a:lstStyle/>
          <a:p>
            <a:fld id="{81BF7AFC-1F99-D645-AAA5-6264CD3D03C0}" type="datetimeFigureOut">
              <a:rPr kumimoji="1" lang="zh-TW" altLang="en-US" smtClean="0"/>
              <a:t>2023/7/24</a:t>
            </a:fld>
            <a:endParaRPr kumimoji="1" lang="zh-TW" altLang="en-US"/>
          </a:p>
        </p:txBody>
      </p:sp>
      <p:sp>
        <p:nvSpPr>
          <p:cNvPr id="3" name="頁尾版面配置區 2">
            <a:extLst>
              <a:ext uri="{FF2B5EF4-FFF2-40B4-BE49-F238E27FC236}">
                <a16:creationId xmlns:a16="http://schemas.microsoft.com/office/drawing/2014/main" id="{CF398453-88F4-F91F-D7AA-9355BC4549FE}"/>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2241BED2-9DC1-F6FE-29CE-31104D442681}"/>
              </a:ext>
            </a:extLst>
          </p:cNvPr>
          <p:cNvSpPr>
            <a:spLocks noGrp="1"/>
          </p:cNvSpPr>
          <p:nvPr>
            <p:ph type="sldNum" sz="quarter" idx="12"/>
          </p:nvPr>
        </p:nvSpPr>
        <p:spPr/>
        <p:txBody>
          <a:body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416522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3EA3CF-DA14-7A56-F93B-29A194302359}"/>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B1744DC-6600-DFCF-0F9A-778FD87A7C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ABD35F5F-B604-176B-DA8F-719DB2E30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4D917C99-EC5E-A38C-D14C-B33246DEFE2E}"/>
              </a:ext>
            </a:extLst>
          </p:cNvPr>
          <p:cNvSpPr>
            <a:spLocks noGrp="1"/>
          </p:cNvSpPr>
          <p:nvPr>
            <p:ph type="dt" sz="half" idx="10"/>
          </p:nvPr>
        </p:nvSpPr>
        <p:spPr/>
        <p:txBody>
          <a:bodyPr/>
          <a:lstStyle/>
          <a:p>
            <a:fld id="{81BF7AFC-1F99-D645-AAA5-6264CD3D03C0}" type="datetimeFigureOut">
              <a:rPr kumimoji="1" lang="zh-TW" altLang="en-US" smtClean="0"/>
              <a:t>2023/7/24</a:t>
            </a:fld>
            <a:endParaRPr kumimoji="1" lang="zh-TW" altLang="en-US"/>
          </a:p>
        </p:txBody>
      </p:sp>
      <p:sp>
        <p:nvSpPr>
          <p:cNvPr id="6" name="頁尾版面配置區 5">
            <a:extLst>
              <a:ext uri="{FF2B5EF4-FFF2-40B4-BE49-F238E27FC236}">
                <a16:creationId xmlns:a16="http://schemas.microsoft.com/office/drawing/2014/main" id="{293320E0-7548-5BBA-07EB-27358081ED2D}"/>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9EB6FBED-1481-DFD2-A991-FD10F2A946B2}"/>
              </a:ext>
            </a:extLst>
          </p:cNvPr>
          <p:cNvSpPr>
            <a:spLocks noGrp="1"/>
          </p:cNvSpPr>
          <p:nvPr>
            <p:ph type="sldNum" sz="quarter" idx="12"/>
          </p:nvPr>
        </p:nvSpPr>
        <p:spPr/>
        <p:txBody>
          <a:body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456063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A6D10-8EFC-3043-0528-DDE63215786C}"/>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49C9CE8D-F70F-4B68-EE9D-E404617D63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E1881F23-DA3F-E46D-B778-AB628C9F30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D04A6EA-98F9-81D5-4DC4-BBE0D681CB56}"/>
              </a:ext>
            </a:extLst>
          </p:cNvPr>
          <p:cNvSpPr>
            <a:spLocks noGrp="1"/>
          </p:cNvSpPr>
          <p:nvPr>
            <p:ph type="dt" sz="half" idx="10"/>
          </p:nvPr>
        </p:nvSpPr>
        <p:spPr/>
        <p:txBody>
          <a:bodyPr/>
          <a:lstStyle/>
          <a:p>
            <a:fld id="{81BF7AFC-1F99-D645-AAA5-6264CD3D03C0}" type="datetimeFigureOut">
              <a:rPr kumimoji="1" lang="zh-TW" altLang="en-US" smtClean="0"/>
              <a:t>2023/7/24</a:t>
            </a:fld>
            <a:endParaRPr kumimoji="1" lang="zh-TW" altLang="en-US"/>
          </a:p>
        </p:txBody>
      </p:sp>
      <p:sp>
        <p:nvSpPr>
          <p:cNvPr id="6" name="頁尾版面配置區 5">
            <a:extLst>
              <a:ext uri="{FF2B5EF4-FFF2-40B4-BE49-F238E27FC236}">
                <a16:creationId xmlns:a16="http://schemas.microsoft.com/office/drawing/2014/main" id="{0D62BF2B-5BB5-597E-D289-EE69F92A328F}"/>
              </a:ext>
            </a:extLst>
          </p:cNvPr>
          <p:cNvSpPr>
            <a:spLocks noGrp="1"/>
          </p:cNvSpPr>
          <p:nvPr>
            <p:ph type="ftr" sz="quarter" idx="11"/>
          </p:nvPr>
        </p:nvSpPr>
        <p:spPr/>
        <p:txBody>
          <a:bodyPr/>
          <a:lstStyle/>
          <a:p>
            <a:endParaRPr lang="en-US" dirty="0"/>
          </a:p>
        </p:txBody>
      </p:sp>
      <p:sp>
        <p:nvSpPr>
          <p:cNvPr id="7" name="投影片編號版面配置區 6">
            <a:extLst>
              <a:ext uri="{FF2B5EF4-FFF2-40B4-BE49-F238E27FC236}">
                <a16:creationId xmlns:a16="http://schemas.microsoft.com/office/drawing/2014/main" id="{1FF6720C-79A2-ACF4-1A16-2B965B15A97B}"/>
              </a:ext>
            </a:extLst>
          </p:cNvPr>
          <p:cNvSpPr>
            <a:spLocks noGrp="1"/>
          </p:cNvSpPr>
          <p:nvPr>
            <p:ph type="sldNum" sz="quarter" idx="12"/>
          </p:nvPr>
        </p:nvSpPr>
        <p:spPr/>
        <p:txBody>
          <a:body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341308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6E94850-2892-4D87-2684-0E90904336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7AAFC48-813A-87EA-5752-34FF54876F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F6F76E24-3205-5E78-15E8-21EF18D857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F7AFC-1F99-D645-AAA5-6264CD3D03C0}" type="datetimeFigureOut">
              <a:rPr kumimoji="1" lang="zh-TW" altLang="en-US" smtClean="0"/>
              <a:t>2023/7/24</a:t>
            </a:fld>
            <a:endParaRPr kumimoji="1" lang="zh-TW" altLang="en-US"/>
          </a:p>
        </p:txBody>
      </p:sp>
      <p:sp>
        <p:nvSpPr>
          <p:cNvPr id="5" name="頁尾版面配置區 4">
            <a:extLst>
              <a:ext uri="{FF2B5EF4-FFF2-40B4-BE49-F238E27FC236}">
                <a16:creationId xmlns:a16="http://schemas.microsoft.com/office/drawing/2014/main" id="{9340E94C-E505-4A45-738B-F89E4C9A5F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0B65F38D-58E2-1149-2DD1-6D5B822F02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072F0-949B-394C-8558-DD93E9116712}" type="slidenum">
              <a:rPr kumimoji="1" lang="zh-TW" altLang="en-US" smtClean="0"/>
              <a:t>‹#›</a:t>
            </a:fld>
            <a:endParaRPr kumimoji="1" lang="zh-TW" altLang="en-US"/>
          </a:p>
        </p:txBody>
      </p:sp>
    </p:spTree>
    <p:extLst>
      <p:ext uri="{BB962C8B-B14F-4D97-AF65-F5344CB8AC3E}">
        <p14:creationId xmlns:p14="http://schemas.microsoft.com/office/powerpoint/2010/main" val="2213240803"/>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88DA75-2743-3D50-BB13-FFFFDD6A1711}"/>
              </a:ext>
            </a:extLst>
          </p:cNvPr>
          <p:cNvSpPr>
            <a:spLocks noGrp="1"/>
          </p:cNvSpPr>
          <p:nvPr>
            <p:ph type="ctrTitle"/>
          </p:nvPr>
        </p:nvSpPr>
        <p:spPr>
          <a:xfrm>
            <a:off x="784013" y="1744133"/>
            <a:ext cx="10623973" cy="2150534"/>
          </a:xfrm>
        </p:spPr>
        <p:txBody>
          <a:bodyPr>
            <a:normAutofit/>
          </a:bodyPr>
          <a:lstStyle/>
          <a:p>
            <a:r>
              <a:rPr lang="en" altLang="zh-TW" sz="2800" b="0" i="0" dirty="0">
                <a:effectLst/>
                <a:latin typeface="Times New Roman" panose="02020603050405020304" pitchFamily="18" charset="0"/>
              </a:rPr>
              <a:t>Kou </a:t>
            </a:r>
            <a:r>
              <a:rPr lang="zh-TW" altLang="en-US" sz="2800" b="0" i="0" dirty="0">
                <a:effectLst/>
                <a:latin typeface="Courier New" panose="02070309020205020404" pitchFamily="49" charset="0"/>
              </a:rPr>
              <a:t>的跳躍擴散模型擴展：將雙伽瑪分佈的跳躍大小納入。</a:t>
            </a:r>
            <a:br>
              <a:rPr lang="en" altLang="zh-TW" sz="2800" b="0" i="0" dirty="0">
                <a:effectLst/>
                <a:latin typeface="Times New Roman" panose="02020603050405020304" pitchFamily="18" charset="0"/>
              </a:rPr>
            </a:br>
            <a:br>
              <a:rPr lang="en" altLang="zh-TW" sz="2800" b="0" i="0" dirty="0">
                <a:effectLst/>
                <a:latin typeface="Times New Roman" panose="02020603050405020304" pitchFamily="18" charset="0"/>
              </a:rPr>
            </a:br>
            <a:br>
              <a:rPr lang="en" altLang="zh-TW" sz="2800" b="0" i="0" dirty="0">
                <a:effectLst/>
                <a:latin typeface="Times New Roman" panose="02020603050405020304" pitchFamily="18" charset="0"/>
              </a:rPr>
            </a:br>
            <a:r>
              <a:rPr lang="en" altLang="zh-TW" sz="2800" b="0" i="0" dirty="0">
                <a:effectLst/>
                <a:latin typeface="Times New Roman" panose="02020603050405020304" pitchFamily="18" charset="0"/>
              </a:rPr>
              <a:t>An Extension of Kou’s Jump-Diffusion Model to Incorporate Double-Gamma Distributed Jump Sizes</a:t>
            </a:r>
            <a:endParaRPr kumimoji="1" lang="zh-TW" altLang="en-US" sz="2800" dirty="0"/>
          </a:p>
        </p:txBody>
      </p:sp>
      <p:sp>
        <p:nvSpPr>
          <p:cNvPr id="3" name="副標題 2">
            <a:extLst>
              <a:ext uri="{FF2B5EF4-FFF2-40B4-BE49-F238E27FC236}">
                <a16:creationId xmlns:a16="http://schemas.microsoft.com/office/drawing/2014/main" id="{75D35D10-65F8-E2A5-30EE-5FFA9CEC9757}"/>
              </a:ext>
            </a:extLst>
          </p:cNvPr>
          <p:cNvSpPr>
            <a:spLocks noGrp="1"/>
          </p:cNvSpPr>
          <p:nvPr>
            <p:ph type="subTitle" idx="1"/>
          </p:nvPr>
        </p:nvSpPr>
        <p:spPr>
          <a:xfrm>
            <a:off x="1777463" y="4484255"/>
            <a:ext cx="8637072" cy="1291492"/>
          </a:xfrm>
        </p:spPr>
        <p:txBody>
          <a:bodyPr>
            <a:normAutofit/>
          </a:bodyPr>
          <a:lstStyle/>
          <a:p>
            <a:pPr algn="ctr"/>
            <a:r>
              <a:rPr kumimoji="1" lang="zh-TW" altLang="en-US" sz="2400" dirty="0"/>
              <a:t>指導教授：</a:t>
            </a:r>
            <a:r>
              <a:rPr lang="zh-TW" altLang="en-US" sz="2400" b="0" i="0" dirty="0">
                <a:effectLst/>
                <a:latin typeface="Courier New" panose="02070309020205020404" pitchFamily="49" charset="0"/>
              </a:rPr>
              <a:t>呂育道 博士</a:t>
            </a:r>
            <a:r>
              <a:rPr lang="zh-TW" altLang="en-US" dirty="0">
                <a:latin typeface="Courier New" panose="02070309020205020404" pitchFamily="49" charset="0"/>
              </a:rPr>
              <a:t>，</a:t>
            </a:r>
            <a:r>
              <a:rPr lang="zh-TW" altLang="en-US" sz="2400" b="0" i="0" dirty="0">
                <a:effectLst/>
                <a:latin typeface="Courier New" panose="02070309020205020404" pitchFamily="49" charset="0"/>
              </a:rPr>
              <a:t>繆維中 博士</a:t>
            </a:r>
            <a:endParaRPr kumimoji="1" lang="zh-TW" altLang="en-US" sz="2400" dirty="0"/>
          </a:p>
        </p:txBody>
      </p:sp>
      <p:sp>
        <p:nvSpPr>
          <p:cNvPr id="4" name="副標題 2">
            <a:extLst>
              <a:ext uri="{FF2B5EF4-FFF2-40B4-BE49-F238E27FC236}">
                <a16:creationId xmlns:a16="http://schemas.microsoft.com/office/drawing/2014/main" id="{F66F06D4-D80C-0030-33CF-64E1055AE39D}"/>
              </a:ext>
            </a:extLst>
          </p:cNvPr>
          <p:cNvSpPr txBox="1">
            <a:spLocks/>
          </p:cNvSpPr>
          <p:nvPr/>
        </p:nvSpPr>
        <p:spPr>
          <a:xfrm>
            <a:off x="1777463" y="5551854"/>
            <a:ext cx="8637072" cy="12914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zh-TW" altLang="en-US" dirty="0"/>
              <a:t>台大財金所 </a:t>
            </a:r>
            <a:r>
              <a:rPr kumimoji="1" lang="en-US" altLang="zh-TW" dirty="0"/>
              <a:t>R10723059 </a:t>
            </a:r>
            <a:r>
              <a:rPr kumimoji="1" lang="zh-TW" altLang="en-US" dirty="0"/>
              <a:t>胡祖望</a:t>
            </a:r>
          </a:p>
        </p:txBody>
      </p:sp>
    </p:spTree>
    <p:extLst>
      <p:ext uri="{BB962C8B-B14F-4D97-AF65-F5344CB8AC3E}">
        <p14:creationId xmlns:p14="http://schemas.microsoft.com/office/powerpoint/2010/main" val="767656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0FE56B5-87C3-4E00-A0A8-36DC4CC4C01D}"/>
              </a:ext>
            </a:extLst>
          </p:cNvPr>
          <p:cNvSpPr>
            <a:spLocks noGrp="1"/>
          </p:cNvSpPr>
          <p:nvPr>
            <p:ph idx="1"/>
          </p:nvPr>
        </p:nvSpPr>
        <p:spPr>
          <a:xfrm>
            <a:off x="838200" y="327991"/>
            <a:ext cx="10515600" cy="5848972"/>
          </a:xfrm>
        </p:spPr>
        <p:txBody>
          <a:bodyPr/>
          <a:lstStyle/>
          <a:p>
            <a:pPr marL="0" indent="0">
              <a:buNone/>
            </a:pPr>
            <a:r>
              <a:rPr kumimoji="1" lang="en-US" altLang="zh-TW" dirty="0"/>
              <a:t>And with the use of the Trapezoidal Rules we get:</a:t>
            </a:r>
            <a:endParaRPr kumimoji="1" lang="zh-TW" altLang="en-US" dirty="0"/>
          </a:p>
        </p:txBody>
      </p:sp>
      <p:pic>
        <p:nvPicPr>
          <p:cNvPr id="4" name="圖片 3">
            <a:extLst>
              <a:ext uri="{FF2B5EF4-FFF2-40B4-BE49-F238E27FC236}">
                <a16:creationId xmlns:a16="http://schemas.microsoft.com/office/drawing/2014/main" id="{B7D9FC26-66F0-2884-2D03-32730C3F6D3E}"/>
              </a:ext>
            </a:extLst>
          </p:cNvPr>
          <p:cNvPicPr>
            <a:picLocks noChangeAspect="1"/>
          </p:cNvPicPr>
          <p:nvPr/>
        </p:nvPicPr>
        <p:blipFill>
          <a:blip r:embed="rId2"/>
          <a:stretch>
            <a:fillRect/>
          </a:stretch>
        </p:blipFill>
        <p:spPr>
          <a:xfrm>
            <a:off x="947530" y="793180"/>
            <a:ext cx="9423439" cy="5577803"/>
          </a:xfrm>
          <a:prstGeom prst="rect">
            <a:avLst/>
          </a:prstGeom>
        </p:spPr>
      </p:pic>
    </p:spTree>
    <p:extLst>
      <p:ext uri="{BB962C8B-B14F-4D97-AF65-F5344CB8AC3E}">
        <p14:creationId xmlns:p14="http://schemas.microsoft.com/office/powerpoint/2010/main" val="1479913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0AC412-C3C6-0CA4-5D28-FF5886BD7C04}"/>
              </a:ext>
            </a:extLst>
          </p:cNvPr>
          <p:cNvSpPr>
            <a:spLocks noGrp="1"/>
          </p:cNvSpPr>
          <p:nvPr>
            <p:ph type="title"/>
          </p:nvPr>
        </p:nvSpPr>
        <p:spPr/>
        <p:txBody>
          <a:bodyPr/>
          <a:lstStyle/>
          <a:p>
            <a:r>
              <a:rPr kumimoji="1" lang="en-US" altLang="zh-TW" dirty="0"/>
              <a:t>Characteristic function</a:t>
            </a:r>
            <a:endParaRPr kumimoji="1" lang="zh-TW" altLang="en-US" dirty="0"/>
          </a:p>
        </p:txBody>
      </p:sp>
      <p:sp>
        <p:nvSpPr>
          <p:cNvPr id="3" name="內容版面配置區 2">
            <a:extLst>
              <a:ext uri="{FF2B5EF4-FFF2-40B4-BE49-F238E27FC236}">
                <a16:creationId xmlns:a16="http://schemas.microsoft.com/office/drawing/2014/main" id="{4F1C6FD9-EF64-B868-6685-78BB096928DE}"/>
              </a:ext>
            </a:extLst>
          </p:cNvPr>
          <p:cNvSpPr>
            <a:spLocks noGrp="1"/>
          </p:cNvSpPr>
          <p:nvPr>
            <p:ph idx="1"/>
          </p:nvPr>
        </p:nvSpPr>
        <p:spPr>
          <a:xfrm>
            <a:off x="838200" y="1690688"/>
            <a:ext cx="10515600" cy="4351338"/>
          </a:xfrm>
        </p:spPr>
        <p:txBody>
          <a:bodyPr/>
          <a:lstStyle/>
          <a:p>
            <a:r>
              <a:rPr kumimoji="1" lang="en-US" altLang="zh-TW" dirty="0"/>
              <a:t>General form:</a:t>
            </a:r>
            <a:endParaRPr kumimoji="1" lang="zh-TW" altLang="en-US" dirty="0"/>
          </a:p>
        </p:txBody>
      </p:sp>
      <p:pic>
        <p:nvPicPr>
          <p:cNvPr id="4" name="圖片 3">
            <a:extLst>
              <a:ext uri="{FF2B5EF4-FFF2-40B4-BE49-F238E27FC236}">
                <a16:creationId xmlns:a16="http://schemas.microsoft.com/office/drawing/2014/main" id="{5BD8351D-C0FE-2F8A-002A-529761ACA992}"/>
              </a:ext>
            </a:extLst>
          </p:cNvPr>
          <p:cNvPicPr>
            <a:picLocks noChangeAspect="1"/>
          </p:cNvPicPr>
          <p:nvPr/>
        </p:nvPicPr>
        <p:blipFill rotWithShape="1">
          <a:blip r:embed="rId3"/>
          <a:srcRect l="2515" t="8524" r="5797" b="9731"/>
          <a:stretch/>
        </p:blipFill>
        <p:spPr>
          <a:xfrm>
            <a:off x="3874604" y="1766884"/>
            <a:ext cx="7126357" cy="3081131"/>
          </a:xfrm>
          <a:prstGeom prst="rect">
            <a:avLst/>
          </a:prstGeom>
        </p:spPr>
      </p:pic>
      <p:pic>
        <p:nvPicPr>
          <p:cNvPr id="5" name="圖片 4">
            <a:extLst>
              <a:ext uri="{FF2B5EF4-FFF2-40B4-BE49-F238E27FC236}">
                <a16:creationId xmlns:a16="http://schemas.microsoft.com/office/drawing/2014/main" id="{45CE12D4-4A3F-1F29-98D2-1EA183812F52}"/>
              </a:ext>
            </a:extLst>
          </p:cNvPr>
          <p:cNvPicPr>
            <a:picLocks noChangeAspect="1"/>
          </p:cNvPicPr>
          <p:nvPr/>
        </p:nvPicPr>
        <p:blipFill>
          <a:blip r:embed="rId4"/>
          <a:stretch>
            <a:fillRect/>
          </a:stretch>
        </p:blipFill>
        <p:spPr>
          <a:xfrm>
            <a:off x="4560404" y="5167312"/>
            <a:ext cx="4646003" cy="1331535"/>
          </a:xfrm>
          <a:prstGeom prst="rect">
            <a:avLst/>
          </a:prstGeom>
        </p:spPr>
      </p:pic>
    </p:spTree>
    <p:extLst>
      <p:ext uri="{BB962C8B-B14F-4D97-AF65-F5344CB8AC3E}">
        <p14:creationId xmlns:p14="http://schemas.microsoft.com/office/powerpoint/2010/main" val="3626657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A6C130-1B10-6C0A-47EB-4E688CDC3E2F}"/>
              </a:ext>
            </a:extLst>
          </p:cNvPr>
          <p:cNvSpPr>
            <a:spLocks noGrp="1"/>
          </p:cNvSpPr>
          <p:nvPr>
            <p:ph type="title"/>
          </p:nvPr>
        </p:nvSpPr>
        <p:spPr/>
        <p:txBody>
          <a:bodyPr/>
          <a:lstStyle/>
          <a:p>
            <a:r>
              <a:rPr kumimoji="1" lang="en-US" altLang="zh-TW" dirty="0"/>
              <a:t>Double gamma Characteristic function</a:t>
            </a:r>
            <a:endParaRPr kumimoji="1" lang="zh-TW" altLang="en-US" dirty="0"/>
          </a:p>
        </p:txBody>
      </p:sp>
      <p:sp>
        <p:nvSpPr>
          <p:cNvPr id="3" name="內容版面配置區 2">
            <a:extLst>
              <a:ext uri="{FF2B5EF4-FFF2-40B4-BE49-F238E27FC236}">
                <a16:creationId xmlns:a16="http://schemas.microsoft.com/office/drawing/2014/main" id="{04E6F822-EA1C-D2EB-8A74-BFC1AECF6E20}"/>
              </a:ext>
            </a:extLst>
          </p:cNvPr>
          <p:cNvSpPr>
            <a:spLocks noGrp="1"/>
          </p:cNvSpPr>
          <p:nvPr>
            <p:ph idx="1"/>
          </p:nvPr>
        </p:nvSpPr>
        <p:spPr>
          <a:xfrm>
            <a:off x="861390" y="1527451"/>
            <a:ext cx="10515600" cy="4351338"/>
          </a:xfrm>
        </p:spPr>
        <p:txBody>
          <a:bodyPr/>
          <a:lstStyle/>
          <a:p>
            <a:pPr marL="0" indent="0">
              <a:buNone/>
            </a:pPr>
            <a:r>
              <a:rPr kumimoji="1" lang="en-US" altLang="zh-TW" dirty="0"/>
              <a:t>PGF:</a:t>
            </a:r>
          </a:p>
          <a:p>
            <a:pPr marL="0" indent="0">
              <a:buNone/>
            </a:pPr>
            <a:endParaRPr kumimoji="1" lang="en-US" altLang="zh-TW" dirty="0"/>
          </a:p>
          <a:p>
            <a:pPr marL="0" indent="0">
              <a:buNone/>
            </a:pPr>
            <a:endParaRPr kumimoji="1" lang="en-US" altLang="zh-TW" dirty="0"/>
          </a:p>
          <a:p>
            <a:pPr marL="0" indent="0">
              <a:buNone/>
            </a:pPr>
            <a:r>
              <a:rPr kumimoji="1" lang="en-US" altLang="zh-TW" dirty="0"/>
              <a:t>MGF:</a:t>
            </a:r>
          </a:p>
          <a:p>
            <a:pPr marL="0" indent="0">
              <a:buNone/>
            </a:pPr>
            <a:endParaRPr kumimoji="1" lang="en-US" altLang="zh-TW" dirty="0"/>
          </a:p>
          <a:p>
            <a:pPr marL="0" indent="0">
              <a:buNone/>
            </a:pPr>
            <a:endParaRPr kumimoji="1" lang="en-US" altLang="zh-TW" i="1" dirty="0"/>
          </a:p>
          <a:p>
            <a:pPr marL="0" indent="0">
              <a:buNone/>
            </a:pPr>
            <a:r>
              <a:rPr kumimoji="1" lang="en-US" altLang="zh-TW" i="1" dirty="0" err="1"/>
              <a:t>k</a:t>
            </a:r>
            <a:r>
              <a:rPr kumimoji="1" lang="en-US" altLang="zh-TW" i="1" baseline="-25000" dirty="0" err="1"/>
              <a:t>gamma</a:t>
            </a:r>
            <a:r>
              <a:rPr kumimoji="1" lang="en-US" altLang="zh-TW" i="1" baseline="-25000" dirty="0"/>
              <a:t> </a:t>
            </a:r>
            <a:r>
              <a:rPr kumimoji="1" lang="en-US" altLang="zh-TW" dirty="0"/>
              <a:t>:</a:t>
            </a:r>
          </a:p>
          <a:p>
            <a:pPr marL="0" indent="0">
              <a:buNone/>
            </a:pPr>
            <a:endParaRPr kumimoji="1" lang="zh-TW" altLang="en-US" dirty="0"/>
          </a:p>
        </p:txBody>
      </p:sp>
      <p:pic>
        <p:nvPicPr>
          <p:cNvPr id="5" name="圖片 4">
            <a:extLst>
              <a:ext uri="{FF2B5EF4-FFF2-40B4-BE49-F238E27FC236}">
                <a16:creationId xmlns:a16="http://schemas.microsoft.com/office/drawing/2014/main" id="{EFEE3E5C-B203-84B9-CA7A-22E71B9F3659}"/>
              </a:ext>
            </a:extLst>
          </p:cNvPr>
          <p:cNvPicPr>
            <a:picLocks noChangeAspect="1"/>
          </p:cNvPicPr>
          <p:nvPr/>
        </p:nvPicPr>
        <p:blipFill>
          <a:blip r:embed="rId2"/>
          <a:stretch>
            <a:fillRect/>
          </a:stretch>
        </p:blipFill>
        <p:spPr>
          <a:xfrm>
            <a:off x="2821589" y="1711002"/>
            <a:ext cx="7772400" cy="1190665"/>
          </a:xfrm>
          <a:prstGeom prst="rect">
            <a:avLst/>
          </a:prstGeom>
        </p:spPr>
      </p:pic>
      <p:pic>
        <p:nvPicPr>
          <p:cNvPr id="7" name="圖片 6">
            <a:extLst>
              <a:ext uri="{FF2B5EF4-FFF2-40B4-BE49-F238E27FC236}">
                <a16:creationId xmlns:a16="http://schemas.microsoft.com/office/drawing/2014/main" id="{9EF5B9DA-9216-24FF-0E72-B82251CC5B47}"/>
              </a:ext>
            </a:extLst>
          </p:cNvPr>
          <p:cNvPicPr>
            <a:picLocks noChangeAspect="1"/>
          </p:cNvPicPr>
          <p:nvPr/>
        </p:nvPicPr>
        <p:blipFill>
          <a:blip r:embed="rId3"/>
          <a:stretch>
            <a:fillRect/>
          </a:stretch>
        </p:blipFill>
        <p:spPr>
          <a:xfrm>
            <a:off x="2821589" y="3374144"/>
            <a:ext cx="5360504" cy="1184297"/>
          </a:xfrm>
          <a:prstGeom prst="rect">
            <a:avLst/>
          </a:prstGeom>
        </p:spPr>
      </p:pic>
      <p:pic>
        <p:nvPicPr>
          <p:cNvPr id="8" name="圖片 7">
            <a:extLst>
              <a:ext uri="{FF2B5EF4-FFF2-40B4-BE49-F238E27FC236}">
                <a16:creationId xmlns:a16="http://schemas.microsoft.com/office/drawing/2014/main" id="{2A906CA0-2CCE-3D83-DA8E-5F2FEFE22475}"/>
              </a:ext>
            </a:extLst>
          </p:cNvPr>
          <p:cNvPicPr>
            <a:picLocks noChangeAspect="1"/>
          </p:cNvPicPr>
          <p:nvPr/>
        </p:nvPicPr>
        <p:blipFill>
          <a:blip r:embed="rId4"/>
          <a:stretch>
            <a:fillRect/>
          </a:stretch>
        </p:blipFill>
        <p:spPr>
          <a:xfrm>
            <a:off x="2821589" y="4947361"/>
            <a:ext cx="6595201" cy="1862855"/>
          </a:xfrm>
          <a:prstGeom prst="rect">
            <a:avLst/>
          </a:prstGeom>
        </p:spPr>
      </p:pic>
    </p:spTree>
    <p:extLst>
      <p:ext uri="{BB962C8B-B14F-4D97-AF65-F5344CB8AC3E}">
        <p14:creationId xmlns:p14="http://schemas.microsoft.com/office/powerpoint/2010/main" val="2822083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06975D4-A0F8-8940-D170-CE327124B8B5}"/>
              </a:ext>
            </a:extLst>
          </p:cNvPr>
          <p:cNvSpPr>
            <a:spLocks noGrp="1"/>
          </p:cNvSpPr>
          <p:nvPr>
            <p:ph idx="1"/>
          </p:nvPr>
        </p:nvSpPr>
        <p:spPr>
          <a:xfrm>
            <a:off x="838199" y="248478"/>
            <a:ext cx="10515600" cy="5928485"/>
          </a:xfrm>
        </p:spPr>
        <p:txBody>
          <a:bodyPr/>
          <a:lstStyle/>
          <a:p>
            <a:r>
              <a:rPr kumimoji="1" lang="en-US" altLang="zh-TW" dirty="0"/>
              <a:t>Characteristic function for double gamma distribution:</a:t>
            </a:r>
          </a:p>
          <a:p>
            <a:endParaRPr kumimoji="1" lang="en-US" altLang="zh-TW" dirty="0"/>
          </a:p>
          <a:p>
            <a:endParaRPr kumimoji="1" lang="en-US" altLang="zh-TW" dirty="0"/>
          </a:p>
          <a:p>
            <a:endParaRPr kumimoji="1" lang="en-US" altLang="zh-TW" dirty="0"/>
          </a:p>
          <a:p>
            <a:r>
              <a:rPr kumimoji="1" lang="en-US" altLang="zh-TW" dirty="0"/>
              <a:t>Therefore the model’s characteristic function </a:t>
            </a:r>
          </a:p>
          <a:p>
            <a:endParaRPr kumimoji="1" lang="zh-TW" altLang="en-US" dirty="0"/>
          </a:p>
        </p:txBody>
      </p:sp>
      <p:pic>
        <p:nvPicPr>
          <p:cNvPr id="4" name="圖片 3">
            <a:extLst>
              <a:ext uri="{FF2B5EF4-FFF2-40B4-BE49-F238E27FC236}">
                <a16:creationId xmlns:a16="http://schemas.microsoft.com/office/drawing/2014/main" id="{CB788C2F-424C-95A4-48A3-9CA396FFA797}"/>
              </a:ext>
            </a:extLst>
          </p:cNvPr>
          <p:cNvPicPr>
            <a:picLocks noChangeAspect="1"/>
          </p:cNvPicPr>
          <p:nvPr/>
        </p:nvPicPr>
        <p:blipFill>
          <a:blip r:embed="rId2"/>
          <a:stretch>
            <a:fillRect/>
          </a:stretch>
        </p:blipFill>
        <p:spPr>
          <a:xfrm>
            <a:off x="3699841" y="681037"/>
            <a:ext cx="4792317" cy="956491"/>
          </a:xfrm>
          <a:prstGeom prst="rect">
            <a:avLst/>
          </a:prstGeom>
        </p:spPr>
      </p:pic>
      <p:pic>
        <p:nvPicPr>
          <p:cNvPr id="6" name="圖片 5">
            <a:extLst>
              <a:ext uri="{FF2B5EF4-FFF2-40B4-BE49-F238E27FC236}">
                <a16:creationId xmlns:a16="http://schemas.microsoft.com/office/drawing/2014/main" id="{8ACFE2C0-DCAB-814E-84D3-7F7B1062A39B}"/>
              </a:ext>
            </a:extLst>
          </p:cNvPr>
          <p:cNvPicPr>
            <a:picLocks noChangeAspect="1"/>
          </p:cNvPicPr>
          <p:nvPr/>
        </p:nvPicPr>
        <p:blipFill>
          <a:blip r:embed="rId3"/>
          <a:stretch>
            <a:fillRect/>
          </a:stretch>
        </p:blipFill>
        <p:spPr>
          <a:xfrm>
            <a:off x="2209799" y="3212720"/>
            <a:ext cx="7772400" cy="1888620"/>
          </a:xfrm>
          <a:prstGeom prst="rect">
            <a:avLst/>
          </a:prstGeom>
        </p:spPr>
      </p:pic>
      <p:pic>
        <p:nvPicPr>
          <p:cNvPr id="7" name="圖片 6">
            <a:extLst>
              <a:ext uri="{FF2B5EF4-FFF2-40B4-BE49-F238E27FC236}">
                <a16:creationId xmlns:a16="http://schemas.microsoft.com/office/drawing/2014/main" id="{AA3D249C-1AE3-56FD-6104-AA961BFD7802}"/>
              </a:ext>
            </a:extLst>
          </p:cNvPr>
          <p:cNvPicPr>
            <a:picLocks noChangeAspect="1"/>
          </p:cNvPicPr>
          <p:nvPr/>
        </p:nvPicPr>
        <p:blipFill>
          <a:blip r:embed="rId4"/>
          <a:stretch>
            <a:fillRect/>
          </a:stretch>
        </p:blipFill>
        <p:spPr>
          <a:xfrm>
            <a:off x="5017052" y="5210828"/>
            <a:ext cx="2157896" cy="1251987"/>
          </a:xfrm>
          <a:prstGeom prst="rect">
            <a:avLst/>
          </a:prstGeom>
        </p:spPr>
      </p:pic>
    </p:spTree>
    <p:extLst>
      <p:ext uri="{BB962C8B-B14F-4D97-AF65-F5344CB8AC3E}">
        <p14:creationId xmlns:p14="http://schemas.microsoft.com/office/powerpoint/2010/main" val="568256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823BA6-8110-94CB-5716-A2B8E4ABCFFD}"/>
              </a:ext>
            </a:extLst>
          </p:cNvPr>
          <p:cNvSpPr>
            <a:spLocks noGrp="1"/>
          </p:cNvSpPr>
          <p:nvPr>
            <p:ph type="title"/>
          </p:nvPr>
        </p:nvSpPr>
        <p:spPr/>
        <p:txBody>
          <a:bodyPr/>
          <a:lstStyle/>
          <a:p>
            <a:r>
              <a:rPr lang="en" altLang="zh-TW" b="0" i="0" dirty="0">
                <a:effectLst/>
                <a:latin typeface="Times New Roman" panose="02020603050405020304" pitchFamily="18" charset="0"/>
              </a:rPr>
              <a:t>Double gamma distribution moments</a:t>
            </a:r>
            <a:endParaRPr kumimoji="1" lang="zh-TW" altLang="en-US" dirty="0"/>
          </a:p>
        </p:txBody>
      </p:sp>
      <p:pic>
        <p:nvPicPr>
          <p:cNvPr id="4" name="內容版面配置區 3">
            <a:extLst>
              <a:ext uri="{FF2B5EF4-FFF2-40B4-BE49-F238E27FC236}">
                <a16:creationId xmlns:a16="http://schemas.microsoft.com/office/drawing/2014/main" id="{DF410A0B-81F1-0A5B-E4BF-3DCFA543F4C1}"/>
              </a:ext>
            </a:extLst>
          </p:cNvPr>
          <p:cNvPicPr>
            <a:picLocks noGrp="1" noChangeAspect="1"/>
          </p:cNvPicPr>
          <p:nvPr>
            <p:ph idx="1"/>
          </p:nvPr>
        </p:nvPicPr>
        <p:blipFill>
          <a:blip r:embed="rId2"/>
          <a:stretch>
            <a:fillRect/>
          </a:stretch>
        </p:blipFill>
        <p:spPr>
          <a:xfrm>
            <a:off x="672548" y="1824066"/>
            <a:ext cx="7538830" cy="1435968"/>
          </a:xfrm>
          <a:prstGeom prst="rect">
            <a:avLst/>
          </a:prstGeom>
        </p:spPr>
      </p:pic>
      <p:pic>
        <p:nvPicPr>
          <p:cNvPr id="5" name="圖片 4">
            <a:extLst>
              <a:ext uri="{FF2B5EF4-FFF2-40B4-BE49-F238E27FC236}">
                <a16:creationId xmlns:a16="http://schemas.microsoft.com/office/drawing/2014/main" id="{C5EC87DE-0678-B5C6-13D0-DF98C4E34E56}"/>
              </a:ext>
            </a:extLst>
          </p:cNvPr>
          <p:cNvPicPr>
            <a:picLocks noChangeAspect="1"/>
          </p:cNvPicPr>
          <p:nvPr/>
        </p:nvPicPr>
        <p:blipFill rotWithShape="1">
          <a:blip r:embed="rId3"/>
          <a:srcRect r="2777"/>
          <a:stretch/>
        </p:blipFill>
        <p:spPr>
          <a:xfrm>
            <a:off x="301487" y="2990661"/>
            <a:ext cx="11589026" cy="3404467"/>
          </a:xfrm>
          <a:prstGeom prst="rect">
            <a:avLst/>
          </a:prstGeom>
        </p:spPr>
      </p:pic>
    </p:spTree>
    <p:extLst>
      <p:ext uri="{BB962C8B-B14F-4D97-AF65-F5344CB8AC3E}">
        <p14:creationId xmlns:p14="http://schemas.microsoft.com/office/powerpoint/2010/main" val="2053611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25B92D1F-08AE-B394-AF34-B9E21400A3CB}"/>
              </a:ext>
            </a:extLst>
          </p:cNvPr>
          <p:cNvPicPr>
            <a:picLocks noGrp="1" noChangeAspect="1"/>
          </p:cNvPicPr>
          <p:nvPr>
            <p:ph idx="1"/>
          </p:nvPr>
        </p:nvPicPr>
        <p:blipFill>
          <a:blip r:embed="rId2"/>
          <a:stretch>
            <a:fillRect/>
          </a:stretch>
        </p:blipFill>
        <p:spPr>
          <a:xfrm>
            <a:off x="530087" y="936227"/>
            <a:ext cx="10515600" cy="2423199"/>
          </a:xfrm>
          <a:prstGeom prst="rect">
            <a:avLst/>
          </a:prstGeom>
        </p:spPr>
      </p:pic>
      <p:pic>
        <p:nvPicPr>
          <p:cNvPr id="5" name="圖片 4">
            <a:extLst>
              <a:ext uri="{FF2B5EF4-FFF2-40B4-BE49-F238E27FC236}">
                <a16:creationId xmlns:a16="http://schemas.microsoft.com/office/drawing/2014/main" id="{4163B264-4750-D1D3-5909-9047B55DF859}"/>
              </a:ext>
            </a:extLst>
          </p:cNvPr>
          <p:cNvPicPr>
            <a:picLocks noChangeAspect="1"/>
          </p:cNvPicPr>
          <p:nvPr/>
        </p:nvPicPr>
        <p:blipFill>
          <a:blip r:embed="rId3"/>
          <a:stretch>
            <a:fillRect/>
          </a:stretch>
        </p:blipFill>
        <p:spPr>
          <a:xfrm>
            <a:off x="57007" y="3956352"/>
            <a:ext cx="12077985" cy="2036944"/>
          </a:xfrm>
          <a:prstGeom prst="rect">
            <a:avLst/>
          </a:prstGeom>
        </p:spPr>
      </p:pic>
    </p:spTree>
    <p:extLst>
      <p:ext uri="{BB962C8B-B14F-4D97-AF65-F5344CB8AC3E}">
        <p14:creationId xmlns:p14="http://schemas.microsoft.com/office/powerpoint/2010/main" val="68477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8A6E2-F02F-BF30-5EF5-99A5C5D680CD}"/>
              </a:ext>
            </a:extLst>
          </p:cNvPr>
          <p:cNvSpPr>
            <a:spLocks noGrp="1"/>
          </p:cNvSpPr>
          <p:nvPr>
            <p:ph type="title"/>
          </p:nvPr>
        </p:nvSpPr>
        <p:spPr/>
        <p:txBody>
          <a:bodyPr/>
          <a:lstStyle/>
          <a:p>
            <a:r>
              <a:rPr kumimoji="1" lang="en-US" altLang="zh-TW" dirty="0"/>
              <a:t>Methodology to calculate Greeks</a:t>
            </a:r>
            <a:endParaRPr kumimoji="1" lang="zh-TW" altLang="en-US" dirty="0"/>
          </a:p>
        </p:txBody>
      </p:sp>
      <p:sp>
        <p:nvSpPr>
          <p:cNvPr id="3" name="內容版面配置區 2">
            <a:extLst>
              <a:ext uri="{FF2B5EF4-FFF2-40B4-BE49-F238E27FC236}">
                <a16:creationId xmlns:a16="http://schemas.microsoft.com/office/drawing/2014/main" id="{8D38304A-07D0-F919-3266-2F287A6EAD33}"/>
              </a:ext>
            </a:extLst>
          </p:cNvPr>
          <p:cNvSpPr>
            <a:spLocks noGrp="1"/>
          </p:cNvSpPr>
          <p:nvPr>
            <p:ph idx="1"/>
          </p:nvPr>
        </p:nvSpPr>
        <p:spPr/>
        <p:txBody>
          <a:bodyPr/>
          <a:lstStyle/>
          <a:p>
            <a:r>
              <a:rPr kumimoji="1" lang="en-US" altLang="zh-TW" dirty="0"/>
              <a:t>Finite difference method </a:t>
            </a:r>
          </a:p>
          <a:p>
            <a:endParaRPr kumimoji="1" lang="en-US" altLang="zh-TW" dirty="0"/>
          </a:p>
          <a:p>
            <a:pPr lvl="1"/>
            <a:r>
              <a:rPr kumimoji="1" lang="en-US" altLang="zh-TW" dirty="0"/>
              <a:t>Delta: (Vega, Theta, Rho)</a:t>
            </a:r>
          </a:p>
          <a:p>
            <a:pPr lvl="1"/>
            <a:endParaRPr kumimoji="1" lang="en-US" altLang="zh-TW" dirty="0"/>
          </a:p>
          <a:p>
            <a:pPr lvl="1"/>
            <a:endParaRPr kumimoji="1" lang="en-US" altLang="zh-TW" dirty="0"/>
          </a:p>
          <a:p>
            <a:pPr lvl="1"/>
            <a:endParaRPr kumimoji="1" lang="en-US" altLang="zh-TW" dirty="0"/>
          </a:p>
          <a:p>
            <a:pPr lvl="1"/>
            <a:r>
              <a:rPr kumimoji="1" lang="en-US" altLang="zh-TW" dirty="0"/>
              <a:t>Gamma:</a:t>
            </a:r>
          </a:p>
          <a:p>
            <a:pPr marL="457200" lvl="1" indent="0">
              <a:buNone/>
            </a:pPr>
            <a:endParaRPr kumimoji="1" lang="en-US" altLang="zh-TW" dirty="0"/>
          </a:p>
          <a:p>
            <a:endParaRPr kumimoji="1" lang="en-US" altLang="zh-TW" dirty="0"/>
          </a:p>
          <a:p>
            <a:endParaRPr kumimoji="1" lang="zh-TW" altLang="en-US" dirty="0"/>
          </a:p>
        </p:txBody>
      </p:sp>
      <p:pic>
        <p:nvPicPr>
          <p:cNvPr id="4" name="圖片 3">
            <a:extLst>
              <a:ext uri="{FF2B5EF4-FFF2-40B4-BE49-F238E27FC236}">
                <a16:creationId xmlns:a16="http://schemas.microsoft.com/office/drawing/2014/main" id="{E4B58733-2002-0013-1FF3-E748316E641D}"/>
              </a:ext>
            </a:extLst>
          </p:cNvPr>
          <p:cNvPicPr>
            <a:picLocks noChangeAspect="1"/>
          </p:cNvPicPr>
          <p:nvPr/>
        </p:nvPicPr>
        <p:blipFill>
          <a:blip r:embed="rId3"/>
          <a:stretch>
            <a:fillRect/>
          </a:stretch>
        </p:blipFill>
        <p:spPr>
          <a:xfrm>
            <a:off x="3422650" y="3305334"/>
            <a:ext cx="5346700" cy="787400"/>
          </a:xfrm>
          <a:prstGeom prst="rect">
            <a:avLst/>
          </a:prstGeom>
        </p:spPr>
      </p:pic>
      <p:pic>
        <p:nvPicPr>
          <p:cNvPr id="5" name="圖片 4">
            <a:extLst>
              <a:ext uri="{FF2B5EF4-FFF2-40B4-BE49-F238E27FC236}">
                <a16:creationId xmlns:a16="http://schemas.microsoft.com/office/drawing/2014/main" id="{C96FAB13-9AD8-A244-B224-8E685A0122AD}"/>
              </a:ext>
            </a:extLst>
          </p:cNvPr>
          <p:cNvPicPr>
            <a:picLocks noChangeAspect="1"/>
          </p:cNvPicPr>
          <p:nvPr/>
        </p:nvPicPr>
        <p:blipFill>
          <a:blip r:embed="rId4"/>
          <a:stretch>
            <a:fillRect/>
          </a:stretch>
        </p:blipFill>
        <p:spPr>
          <a:xfrm>
            <a:off x="2508250" y="4971855"/>
            <a:ext cx="7175500" cy="698500"/>
          </a:xfrm>
          <a:prstGeom prst="rect">
            <a:avLst/>
          </a:prstGeom>
        </p:spPr>
      </p:pic>
    </p:spTree>
    <p:extLst>
      <p:ext uri="{BB962C8B-B14F-4D97-AF65-F5344CB8AC3E}">
        <p14:creationId xmlns:p14="http://schemas.microsoft.com/office/powerpoint/2010/main" val="1355357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4BE28E-F89E-8A72-EDBC-5DBA8CEDD88B}"/>
              </a:ext>
            </a:extLst>
          </p:cNvPr>
          <p:cNvSpPr>
            <a:spLocks noGrp="1"/>
          </p:cNvSpPr>
          <p:nvPr>
            <p:ph type="title"/>
          </p:nvPr>
        </p:nvSpPr>
        <p:spPr/>
        <p:txBody>
          <a:bodyPr/>
          <a:lstStyle/>
          <a:p>
            <a:r>
              <a:rPr kumimoji="1" lang="en-US" altLang="zh-TW" dirty="0"/>
              <a:t>Greeks hedging</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7729CD-A7DC-F4B5-C777-E8A7CBEEBF71}"/>
                  </a:ext>
                </a:extLst>
              </p:cNvPr>
              <p:cNvSpPr>
                <a:spLocks noGrp="1"/>
              </p:cNvSpPr>
              <p:nvPr>
                <p:ph idx="1"/>
              </p:nvPr>
            </p:nvSpPr>
            <p:spPr>
              <a:xfrm>
                <a:off x="838200" y="1825625"/>
                <a:ext cx="10515600" cy="4905766"/>
              </a:xfrm>
            </p:spPr>
            <p:txBody>
              <a:bodyPr/>
              <a:lstStyle/>
              <a:p>
                <a:r>
                  <a:rPr kumimoji="1" lang="en-US" altLang="zh-TW" dirty="0">
                    <a:latin typeface="Cambria Math" panose="02040503050406030204" pitchFamily="18" charset="0"/>
                    <a:ea typeface="Cambria Math" panose="02040503050406030204" pitchFamily="18" charset="0"/>
                  </a:rPr>
                  <a:t>We first short 100 calls, then hedge it by delta hedging or delta gamma hedging.</a:t>
                </a:r>
              </a:p>
              <a:p>
                <a:endParaRPr kumimoji="1" lang="en-US" altLang="zh-TW" dirty="0">
                  <a:latin typeface="Cambria Math" panose="02040503050406030204" pitchFamily="18" charset="0"/>
                  <a:ea typeface="Cambria Math" panose="02040503050406030204" pitchFamily="18" charset="0"/>
                </a:endParaRPr>
              </a:p>
              <a:p>
                <a:pPr marL="0" indent="0">
                  <a:buNone/>
                </a:pPr>
                <a14:m>
                  <m:oMath xmlns:m="http://schemas.openxmlformats.org/officeDocument/2006/math">
                    <m:r>
                      <m:rPr>
                        <m:sty m:val="p"/>
                      </m:rPr>
                      <a:rPr kumimoji="1" lang="el-GR" altLang="zh-TW" i="1" smtClean="0">
                        <a:latin typeface="Cambria Math" panose="02040503050406030204" pitchFamily="18" charset="0"/>
                        <a:ea typeface="Cambria Math" panose="02040503050406030204" pitchFamily="18" charset="0"/>
                      </a:rPr>
                      <m:t>Π</m:t>
                    </m:r>
                  </m:oMath>
                </a14:m>
                <a:r>
                  <a:rPr kumimoji="1" lang="en-US" altLang="zh-TW" dirty="0"/>
                  <a:t>: portfolio value </a:t>
                </a:r>
              </a:p>
              <a:p>
                <a:pPr marL="0" indent="0">
                  <a:buNone/>
                </a:pPr>
                <a:r>
                  <a:rPr kumimoji="1" lang="en-US" altLang="zh-TW" dirty="0"/>
                  <a:t>C: call option</a:t>
                </a:r>
              </a:p>
              <a:p>
                <a:pPr marL="0" indent="0">
                  <a:buNone/>
                </a:pPr>
                <a:r>
                  <a:rPr kumimoji="1" lang="en-US" altLang="zh-TW" dirty="0"/>
                  <a:t>P: put option</a:t>
                </a:r>
              </a:p>
              <a:p>
                <a:pPr marL="0" indent="0">
                  <a:buNone/>
                </a:pPr>
                <a:r>
                  <a:rPr kumimoji="1" lang="en-US" altLang="zh-TW" dirty="0"/>
                  <a:t>S: stock </a:t>
                </a:r>
              </a:p>
              <a:p>
                <a:pPr marL="0" indent="0">
                  <a:buNone/>
                </a:pPr>
                <a14:m>
                  <m:oMath xmlns:m="http://schemas.openxmlformats.org/officeDocument/2006/math">
                    <m:r>
                      <a:rPr kumimoji="1" lang="zh-TW" altLang="en-US" i="1" smtClean="0">
                        <a:latin typeface="Cambria Math" panose="02040503050406030204" pitchFamily="18" charset="0"/>
                      </a:rPr>
                      <m:t>∆</m:t>
                    </m:r>
                  </m:oMath>
                </a14:m>
                <a:r>
                  <a:rPr kumimoji="1" lang="en-US" altLang="zh-TW" dirty="0"/>
                  <a:t>: delta value </a:t>
                </a:r>
              </a:p>
              <a:p>
                <a:pPr marL="0" indent="0">
                  <a:buNone/>
                </a:pPr>
                <a14:m>
                  <m:oMath xmlns:m="http://schemas.openxmlformats.org/officeDocument/2006/math">
                    <m:r>
                      <m:rPr>
                        <m:sty m:val="p"/>
                      </m:rPr>
                      <a:rPr kumimoji="1" lang="el-GR" altLang="zh-TW" i="1" smtClean="0">
                        <a:latin typeface="Cambria Math" panose="02040503050406030204" pitchFamily="18" charset="0"/>
                        <a:ea typeface="Cambria Math" panose="02040503050406030204" pitchFamily="18" charset="0"/>
                      </a:rPr>
                      <m:t>Γ</m:t>
                    </m:r>
                  </m:oMath>
                </a14:m>
                <a:r>
                  <a:rPr kumimoji="1" lang="en-US" altLang="zh-TW" dirty="0"/>
                  <a:t>: gamma value</a:t>
                </a:r>
              </a:p>
              <a:p>
                <a:pPr marL="0" indent="0">
                  <a:buNone/>
                </a:pPr>
                <a:endParaRPr kumimoji="1" lang="zh-TW" altLang="en-US" dirty="0"/>
              </a:p>
            </p:txBody>
          </p:sp>
        </mc:Choice>
        <mc:Fallback xmlns="">
          <p:sp>
            <p:nvSpPr>
              <p:cNvPr id="3" name="內容版面配置區 2">
                <a:extLst>
                  <a:ext uri="{FF2B5EF4-FFF2-40B4-BE49-F238E27FC236}">
                    <a16:creationId xmlns:a16="http://schemas.microsoft.com/office/drawing/2014/main" id="{197729CD-A7DC-F4B5-C777-E8A7CBEEBF71}"/>
                  </a:ext>
                </a:extLst>
              </p:cNvPr>
              <p:cNvSpPr>
                <a:spLocks noGrp="1" noRot="1" noChangeAspect="1" noMove="1" noResize="1" noEditPoints="1" noAdjustHandles="1" noChangeArrowheads="1" noChangeShapeType="1" noTextEdit="1"/>
              </p:cNvSpPr>
              <p:nvPr>
                <p:ph idx="1"/>
              </p:nvPr>
            </p:nvSpPr>
            <p:spPr>
              <a:xfrm>
                <a:off x="838200" y="1825625"/>
                <a:ext cx="10515600" cy="4905766"/>
              </a:xfrm>
              <a:blipFill>
                <a:blip r:embed="rId2"/>
                <a:stretch>
                  <a:fillRect l="-1206" t="-20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74526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4B35971-8E62-5F13-EC53-3F21C4FD29DC}"/>
              </a:ext>
            </a:extLst>
          </p:cNvPr>
          <p:cNvSpPr>
            <a:spLocks noGrp="1"/>
          </p:cNvSpPr>
          <p:nvPr>
            <p:ph idx="1"/>
          </p:nvPr>
        </p:nvSpPr>
        <p:spPr>
          <a:xfrm>
            <a:off x="838200" y="407963"/>
            <a:ext cx="10515600" cy="5769000"/>
          </a:xfrm>
        </p:spPr>
        <p:txBody>
          <a:bodyPr/>
          <a:lstStyle/>
          <a:p>
            <a:r>
              <a:rPr kumimoji="1" lang="en-US" altLang="zh-TW" dirty="0"/>
              <a:t>Delta hedging:</a:t>
            </a:r>
          </a:p>
          <a:p>
            <a:endParaRPr kumimoji="1" lang="en-US" altLang="zh-TW" dirty="0"/>
          </a:p>
          <a:p>
            <a:pPr marL="0" indent="0">
              <a:buNone/>
            </a:pPr>
            <a:endParaRPr kumimoji="1" lang="en-US" altLang="zh-TW" dirty="0"/>
          </a:p>
          <a:p>
            <a:r>
              <a:rPr kumimoji="1" lang="en-US" altLang="zh-TW" dirty="0"/>
              <a:t>Delta gamma hedging:</a:t>
            </a:r>
          </a:p>
          <a:p>
            <a:endParaRPr kumimoji="1" lang="en-US" altLang="zh-TW" dirty="0"/>
          </a:p>
          <a:p>
            <a:endParaRPr kumimoji="1" lang="en-US" altLang="zh-TW" dirty="0"/>
          </a:p>
          <a:p>
            <a:pPr marL="0" indent="0">
              <a:buNone/>
            </a:pPr>
            <a:r>
              <a:rPr kumimoji="1" lang="en-US" altLang="zh-TW" dirty="0"/>
              <a:t>by put call parity </a:t>
            </a:r>
          </a:p>
        </p:txBody>
      </p:sp>
      <p:pic>
        <p:nvPicPr>
          <p:cNvPr id="4" name="圖片 3">
            <a:extLst>
              <a:ext uri="{FF2B5EF4-FFF2-40B4-BE49-F238E27FC236}">
                <a16:creationId xmlns:a16="http://schemas.microsoft.com/office/drawing/2014/main" id="{1D423AD2-ECAA-0DEB-2936-70BEE6177753}"/>
              </a:ext>
            </a:extLst>
          </p:cNvPr>
          <p:cNvPicPr>
            <a:picLocks noChangeAspect="1"/>
          </p:cNvPicPr>
          <p:nvPr/>
        </p:nvPicPr>
        <p:blipFill>
          <a:blip r:embed="rId2"/>
          <a:stretch>
            <a:fillRect/>
          </a:stretch>
        </p:blipFill>
        <p:spPr>
          <a:xfrm>
            <a:off x="3913457" y="901505"/>
            <a:ext cx="4365086" cy="793652"/>
          </a:xfrm>
          <a:prstGeom prst="rect">
            <a:avLst/>
          </a:prstGeom>
        </p:spPr>
      </p:pic>
      <p:pic>
        <p:nvPicPr>
          <p:cNvPr id="5" name="圖片 4">
            <a:extLst>
              <a:ext uri="{FF2B5EF4-FFF2-40B4-BE49-F238E27FC236}">
                <a16:creationId xmlns:a16="http://schemas.microsoft.com/office/drawing/2014/main" id="{16757BDB-B9A1-7953-F6AA-6BA4AECEE230}"/>
              </a:ext>
            </a:extLst>
          </p:cNvPr>
          <p:cNvPicPr>
            <a:picLocks noChangeAspect="1"/>
          </p:cNvPicPr>
          <p:nvPr/>
        </p:nvPicPr>
        <p:blipFill>
          <a:blip r:embed="rId3"/>
          <a:stretch>
            <a:fillRect/>
          </a:stretch>
        </p:blipFill>
        <p:spPr>
          <a:xfrm>
            <a:off x="1953339" y="2396392"/>
            <a:ext cx="8285322" cy="1176802"/>
          </a:xfrm>
          <a:prstGeom prst="rect">
            <a:avLst/>
          </a:prstGeom>
        </p:spPr>
      </p:pic>
      <p:pic>
        <p:nvPicPr>
          <p:cNvPr id="6" name="圖片 5">
            <a:extLst>
              <a:ext uri="{FF2B5EF4-FFF2-40B4-BE49-F238E27FC236}">
                <a16:creationId xmlns:a16="http://schemas.microsoft.com/office/drawing/2014/main" id="{84F7D707-2E48-3DD9-54A6-1C29B72A65AD}"/>
              </a:ext>
            </a:extLst>
          </p:cNvPr>
          <p:cNvPicPr>
            <a:picLocks noChangeAspect="1"/>
          </p:cNvPicPr>
          <p:nvPr/>
        </p:nvPicPr>
        <p:blipFill>
          <a:blip r:embed="rId4"/>
          <a:stretch>
            <a:fillRect/>
          </a:stretch>
        </p:blipFill>
        <p:spPr>
          <a:xfrm>
            <a:off x="3913457" y="4148015"/>
            <a:ext cx="1725964" cy="838786"/>
          </a:xfrm>
          <a:prstGeom prst="rect">
            <a:avLst/>
          </a:prstGeom>
        </p:spPr>
      </p:pic>
      <p:pic>
        <p:nvPicPr>
          <p:cNvPr id="7" name="圖片 6">
            <a:extLst>
              <a:ext uri="{FF2B5EF4-FFF2-40B4-BE49-F238E27FC236}">
                <a16:creationId xmlns:a16="http://schemas.microsoft.com/office/drawing/2014/main" id="{34EFF6CA-96D8-2A30-8EF8-7B04929E0101}"/>
              </a:ext>
            </a:extLst>
          </p:cNvPr>
          <p:cNvPicPr>
            <a:picLocks noChangeAspect="1"/>
          </p:cNvPicPr>
          <p:nvPr/>
        </p:nvPicPr>
        <p:blipFill>
          <a:blip r:embed="rId5"/>
          <a:stretch>
            <a:fillRect/>
          </a:stretch>
        </p:blipFill>
        <p:spPr>
          <a:xfrm>
            <a:off x="3077640" y="5561623"/>
            <a:ext cx="6036719" cy="446063"/>
          </a:xfrm>
          <a:prstGeom prst="rect">
            <a:avLst/>
          </a:prstGeom>
        </p:spPr>
      </p:pic>
      <p:pic>
        <p:nvPicPr>
          <p:cNvPr id="8" name="圖片 7">
            <a:extLst>
              <a:ext uri="{FF2B5EF4-FFF2-40B4-BE49-F238E27FC236}">
                <a16:creationId xmlns:a16="http://schemas.microsoft.com/office/drawing/2014/main" id="{AA79CD6E-EFF5-C23A-CB6B-E7F974B1F8C3}"/>
              </a:ext>
            </a:extLst>
          </p:cNvPr>
          <p:cNvPicPr>
            <a:picLocks noChangeAspect="1"/>
          </p:cNvPicPr>
          <p:nvPr/>
        </p:nvPicPr>
        <p:blipFill>
          <a:blip r:embed="rId6"/>
          <a:stretch>
            <a:fillRect/>
          </a:stretch>
        </p:blipFill>
        <p:spPr>
          <a:xfrm>
            <a:off x="6411903" y="4274429"/>
            <a:ext cx="1755825" cy="585275"/>
          </a:xfrm>
          <a:prstGeom prst="rect">
            <a:avLst/>
          </a:prstGeom>
        </p:spPr>
      </p:pic>
    </p:spTree>
    <p:extLst>
      <p:ext uri="{BB962C8B-B14F-4D97-AF65-F5344CB8AC3E}">
        <p14:creationId xmlns:p14="http://schemas.microsoft.com/office/powerpoint/2010/main" val="2624451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ADE013-A567-CA70-19C3-FC5D0B4CF35A}"/>
              </a:ext>
            </a:extLst>
          </p:cNvPr>
          <p:cNvSpPr>
            <a:spLocks noGrp="1"/>
          </p:cNvSpPr>
          <p:nvPr>
            <p:ph type="title"/>
          </p:nvPr>
        </p:nvSpPr>
        <p:spPr/>
        <p:txBody>
          <a:bodyPr/>
          <a:lstStyle/>
          <a:p>
            <a:r>
              <a:rPr kumimoji="1" lang="en-US" altLang="zh-TW" dirty="0"/>
              <a:t>Change in portfolio value</a:t>
            </a:r>
            <a:endParaRPr kumimoji="1" lang="zh-TW" altLang="en-US" dirty="0"/>
          </a:p>
        </p:txBody>
      </p:sp>
      <p:sp>
        <p:nvSpPr>
          <p:cNvPr id="5" name="內容版面配置區 2">
            <a:extLst>
              <a:ext uri="{FF2B5EF4-FFF2-40B4-BE49-F238E27FC236}">
                <a16:creationId xmlns:a16="http://schemas.microsoft.com/office/drawing/2014/main" id="{DC85EC4C-5C2A-7418-BD9B-CAD99F36E5C2}"/>
              </a:ext>
            </a:extLst>
          </p:cNvPr>
          <p:cNvSpPr txBox="1">
            <a:spLocks/>
          </p:cNvSpPr>
          <p:nvPr/>
        </p:nvSpPr>
        <p:spPr>
          <a:xfrm>
            <a:off x="617807" y="1749193"/>
            <a:ext cx="11297528" cy="3359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sz="2400" i="1" dirty="0"/>
              <a:t>T = 0</a:t>
            </a:r>
            <a:r>
              <a:rPr kumimoji="1" lang="en-US" altLang="zh-TW" sz="2400" dirty="0"/>
              <a:t> </a:t>
            </a:r>
          </a:p>
          <a:p>
            <a:pPr marL="0" indent="0">
              <a:buNone/>
            </a:pPr>
            <a:r>
              <a:rPr kumimoji="1" lang="en-US" altLang="zh-TW" sz="2400" i="1" dirty="0"/>
              <a:t>S</a:t>
            </a:r>
            <a:r>
              <a:rPr kumimoji="1" lang="en-US" altLang="zh-TW" sz="2400" dirty="0"/>
              <a:t> = 100, K = 100, C = 2, P = 1, stock position = 50, call position = -100, put position = 100</a:t>
            </a:r>
          </a:p>
          <a:p>
            <a:pPr marL="0" indent="0">
              <a:buNone/>
            </a:pPr>
            <a:endParaRPr kumimoji="1" lang="en-US" altLang="zh-TW" sz="2400" dirty="0"/>
          </a:p>
          <a:p>
            <a:r>
              <a:rPr kumimoji="1" lang="en-US" altLang="zh-TW" sz="2400" i="1" dirty="0"/>
              <a:t>T = 1</a:t>
            </a:r>
          </a:p>
          <a:p>
            <a:pPr marL="0" indent="0">
              <a:buNone/>
            </a:pPr>
            <a:r>
              <a:rPr kumimoji="1" lang="en-US" altLang="zh-TW" sz="2400" i="1" dirty="0"/>
              <a:t>S</a:t>
            </a:r>
            <a:r>
              <a:rPr kumimoji="1" lang="en-US" altLang="zh-TW" sz="2400" dirty="0"/>
              <a:t> = 110 , C = 3, P = 0.5</a:t>
            </a:r>
            <a:endParaRPr kumimoji="1" lang="zh-TW" altLang="en-US" sz="2400" dirty="0"/>
          </a:p>
        </p:txBody>
      </p:sp>
      <p:pic>
        <p:nvPicPr>
          <p:cNvPr id="8" name="圖片 7">
            <a:extLst>
              <a:ext uri="{FF2B5EF4-FFF2-40B4-BE49-F238E27FC236}">
                <a16:creationId xmlns:a16="http://schemas.microsoft.com/office/drawing/2014/main" id="{FC8745F5-6D59-B0A8-79B2-95F9508D8692}"/>
              </a:ext>
            </a:extLst>
          </p:cNvPr>
          <p:cNvPicPr>
            <a:picLocks noChangeAspect="1"/>
          </p:cNvPicPr>
          <p:nvPr/>
        </p:nvPicPr>
        <p:blipFill>
          <a:blip r:embed="rId3"/>
          <a:stretch>
            <a:fillRect/>
          </a:stretch>
        </p:blipFill>
        <p:spPr>
          <a:xfrm>
            <a:off x="1505821" y="4311258"/>
            <a:ext cx="9521500" cy="2075473"/>
          </a:xfrm>
          <a:prstGeom prst="rect">
            <a:avLst/>
          </a:prstGeom>
        </p:spPr>
      </p:pic>
    </p:spTree>
    <p:extLst>
      <p:ext uri="{BB962C8B-B14F-4D97-AF65-F5344CB8AC3E}">
        <p14:creationId xmlns:p14="http://schemas.microsoft.com/office/powerpoint/2010/main" val="2228287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E49D7D-44E9-FC3A-7668-B6182812CC70}"/>
              </a:ext>
            </a:extLst>
          </p:cNvPr>
          <p:cNvSpPr>
            <a:spLocks noGrp="1"/>
          </p:cNvSpPr>
          <p:nvPr>
            <p:ph type="title"/>
          </p:nvPr>
        </p:nvSpPr>
        <p:spPr/>
        <p:txBody>
          <a:bodyPr/>
          <a:lstStyle/>
          <a:p>
            <a:r>
              <a:rPr kumimoji="1" lang="en-US" altLang="zh-TW" dirty="0"/>
              <a:t>Motivation and notations</a:t>
            </a:r>
            <a:endParaRPr kumimoji="1" lang="zh-TW" altLang="en-US" dirty="0"/>
          </a:p>
        </p:txBody>
      </p:sp>
      <p:sp>
        <p:nvSpPr>
          <p:cNvPr id="3" name="內容版面配置區 2">
            <a:extLst>
              <a:ext uri="{FF2B5EF4-FFF2-40B4-BE49-F238E27FC236}">
                <a16:creationId xmlns:a16="http://schemas.microsoft.com/office/drawing/2014/main" id="{17DDD727-6B65-9BAB-CC88-4DD35ADCCFB1}"/>
              </a:ext>
            </a:extLst>
          </p:cNvPr>
          <p:cNvSpPr>
            <a:spLocks noGrp="1"/>
          </p:cNvSpPr>
          <p:nvPr>
            <p:ph idx="1"/>
          </p:nvPr>
        </p:nvSpPr>
        <p:spPr>
          <a:xfrm>
            <a:off x="838200" y="1842558"/>
            <a:ext cx="10515600" cy="4351338"/>
          </a:xfrm>
        </p:spPr>
        <p:txBody>
          <a:bodyPr/>
          <a:lstStyle/>
          <a:p>
            <a:r>
              <a:rPr kumimoji="1" lang="en-US" altLang="zh-TW" dirty="0"/>
              <a:t>Double exponential distribution</a:t>
            </a:r>
          </a:p>
          <a:p>
            <a:endParaRPr kumimoji="1" lang="en-US" altLang="zh-TW" dirty="0"/>
          </a:p>
          <a:p>
            <a:endParaRPr kumimoji="1" lang="en-US" altLang="zh-TW" dirty="0"/>
          </a:p>
          <a:p>
            <a:endParaRPr kumimoji="1" lang="en-US" altLang="zh-TW" dirty="0"/>
          </a:p>
          <a:p>
            <a:r>
              <a:rPr kumimoji="1" lang="en-US" altLang="zh-TW" dirty="0"/>
              <a:t>Double gamma distribution</a:t>
            </a:r>
          </a:p>
          <a:p>
            <a:endParaRPr kumimoji="1" lang="en-US" altLang="zh-TW" dirty="0"/>
          </a:p>
          <a:p>
            <a:endParaRPr kumimoji="1" lang="zh-TW" altLang="en-US" dirty="0"/>
          </a:p>
        </p:txBody>
      </p:sp>
      <p:pic>
        <p:nvPicPr>
          <p:cNvPr id="4" name="圖片 3">
            <a:extLst>
              <a:ext uri="{FF2B5EF4-FFF2-40B4-BE49-F238E27FC236}">
                <a16:creationId xmlns:a16="http://schemas.microsoft.com/office/drawing/2014/main" id="{BB8B654A-E2F8-A48A-B7D5-89A40E5AD52A}"/>
              </a:ext>
            </a:extLst>
          </p:cNvPr>
          <p:cNvPicPr>
            <a:picLocks noChangeAspect="1"/>
          </p:cNvPicPr>
          <p:nvPr/>
        </p:nvPicPr>
        <p:blipFill>
          <a:blip r:embed="rId2"/>
          <a:stretch>
            <a:fillRect/>
          </a:stretch>
        </p:blipFill>
        <p:spPr>
          <a:xfrm>
            <a:off x="2209800" y="2273252"/>
            <a:ext cx="7772400" cy="1530260"/>
          </a:xfrm>
          <a:prstGeom prst="rect">
            <a:avLst/>
          </a:prstGeom>
        </p:spPr>
      </p:pic>
      <p:pic>
        <p:nvPicPr>
          <p:cNvPr id="7" name="圖片 6">
            <a:extLst>
              <a:ext uri="{FF2B5EF4-FFF2-40B4-BE49-F238E27FC236}">
                <a16:creationId xmlns:a16="http://schemas.microsoft.com/office/drawing/2014/main" id="{9079D88C-8F71-41CB-CBB3-667441EBF865}"/>
              </a:ext>
            </a:extLst>
          </p:cNvPr>
          <p:cNvPicPr>
            <a:picLocks noChangeAspect="1"/>
          </p:cNvPicPr>
          <p:nvPr/>
        </p:nvPicPr>
        <p:blipFill>
          <a:blip r:embed="rId3"/>
          <a:stretch>
            <a:fillRect/>
          </a:stretch>
        </p:blipFill>
        <p:spPr>
          <a:xfrm>
            <a:off x="2209800" y="4386076"/>
            <a:ext cx="9289580" cy="1530260"/>
          </a:xfrm>
          <a:prstGeom prst="rect">
            <a:avLst/>
          </a:prstGeom>
        </p:spPr>
      </p:pic>
    </p:spTree>
    <p:extLst>
      <p:ext uri="{BB962C8B-B14F-4D97-AF65-F5344CB8AC3E}">
        <p14:creationId xmlns:p14="http://schemas.microsoft.com/office/powerpoint/2010/main" val="2413333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3D7E3-EEAA-B21C-8EF9-A67942F80BCC}"/>
              </a:ext>
            </a:extLst>
          </p:cNvPr>
          <p:cNvSpPr>
            <a:spLocks noGrp="1"/>
          </p:cNvSpPr>
          <p:nvPr>
            <p:ph type="title"/>
          </p:nvPr>
        </p:nvSpPr>
        <p:spPr/>
        <p:txBody>
          <a:bodyPr/>
          <a:lstStyle/>
          <a:p>
            <a:r>
              <a:rPr kumimoji="1" lang="en-US" altLang="zh-TW" dirty="0"/>
              <a:t>Double gamma jump diffusion model call value </a:t>
            </a:r>
            <a:endParaRPr kumimoji="1" lang="zh-TW" altLang="en-US" dirty="0"/>
          </a:p>
        </p:txBody>
      </p:sp>
      <p:sp>
        <p:nvSpPr>
          <p:cNvPr id="3" name="文字版面配置區 2">
            <a:extLst>
              <a:ext uri="{FF2B5EF4-FFF2-40B4-BE49-F238E27FC236}">
                <a16:creationId xmlns:a16="http://schemas.microsoft.com/office/drawing/2014/main" id="{D609CFE3-95BD-9AEC-133D-F6A2CD2B7266}"/>
              </a:ext>
            </a:extLst>
          </p:cNvPr>
          <p:cNvSpPr>
            <a:spLocks noGrp="1"/>
          </p:cNvSpPr>
          <p:nvPr>
            <p:ph type="body" idx="1"/>
          </p:nvPr>
        </p:nvSpPr>
        <p:spPr/>
        <p:txBody>
          <a:bodyPr/>
          <a:lstStyle/>
          <a:p>
            <a:endParaRPr kumimoji="1" lang="zh-TW" altLang="en-US"/>
          </a:p>
        </p:txBody>
      </p:sp>
    </p:spTree>
    <p:extLst>
      <p:ext uri="{BB962C8B-B14F-4D97-AF65-F5344CB8AC3E}">
        <p14:creationId xmlns:p14="http://schemas.microsoft.com/office/powerpoint/2010/main" val="26505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62D334-5F76-01E5-61BC-C4B4D715B5E3}"/>
              </a:ext>
            </a:extLst>
          </p:cNvPr>
          <p:cNvSpPr>
            <a:spLocks noGrp="1"/>
          </p:cNvSpPr>
          <p:nvPr>
            <p:ph type="title"/>
          </p:nvPr>
        </p:nvSpPr>
        <p:spPr/>
        <p:txBody>
          <a:bodyPr/>
          <a:lstStyle/>
          <a:p>
            <a:r>
              <a:rPr lang="en" altLang="zh-TW" dirty="0">
                <a:effectLst/>
                <a:latin typeface="Helvetica" pitchFamily="2" charset="0"/>
              </a:rPr>
              <a:t>Sanity test</a:t>
            </a:r>
            <a:endParaRPr kumimoji="1" lang="zh-TW" altLang="en-US" dirty="0"/>
          </a:p>
        </p:txBody>
      </p:sp>
      <p:sp>
        <p:nvSpPr>
          <p:cNvPr id="3" name="內容版面配置區 2">
            <a:extLst>
              <a:ext uri="{FF2B5EF4-FFF2-40B4-BE49-F238E27FC236}">
                <a16:creationId xmlns:a16="http://schemas.microsoft.com/office/drawing/2014/main" id="{883CA317-3703-C594-E83A-7BA444A2C1B5}"/>
              </a:ext>
            </a:extLst>
          </p:cNvPr>
          <p:cNvSpPr>
            <a:spLocks noGrp="1"/>
          </p:cNvSpPr>
          <p:nvPr>
            <p:ph idx="1"/>
          </p:nvPr>
        </p:nvSpPr>
        <p:spPr/>
        <p:txBody>
          <a:bodyPr/>
          <a:lstStyle/>
          <a:p>
            <a:r>
              <a:rPr lang="en" altLang="zh-TW" dirty="0">
                <a:effectLst/>
                <a:latin typeface="Helvetica" pitchFamily="2" charset="0"/>
              </a:rPr>
              <a:t>First we will compare our results with the results in </a:t>
            </a:r>
            <a:r>
              <a:rPr lang="en" altLang="zh-TW" dirty="0" err="1">
                <a:effectLst/>
                <a:latin typeface="Helvetica" pitchFamily="2" charset="0"/>
              </a:rPr>
              <a:t>Jari</a:t>
            </a:r>
            <a:r>
              <a:rPr lang="en" altLang="zh-TW" dirty="0">
                <a:effectLst/>
                <a:latin typeface="Helvetica" pitchFamily="2" charset="0"/>
              </a:rPr>
              <a:t> Toivanen (2008).</a:t>
            </a:r>
          </a:p>
          <a:p>
            <a:endParaRPr kumimoji="1" lang="zh-TW" altLang="en-US" dirty="0"/>
          </a:p>
        </p:txBody>
      </p:sp>
      <p:pic>
        <p:nvPicPr>
          <p:cNvPr id="4" name="圖片 3">
            <a:extLst>
              <a:ext uri="{FF2B5EF4-FFF2-40B4-BE49-F238E27FC236}">
                <a16:creationId xmlns:a16="http://schemas.microsoft.com/office/drawing/2014/main" id="{FFD9E9B4-EAC9-0631-7C7C-C8C7ED0C7ACA}"/>
              </a:ext>
            </a:extLst>
          </p:cNvPr>
          <p:cNvPicPr>
            <a:picLocks noChangeAspect="1"/>
          </p:cNvPicPr>
          <p:nvPr/>
        </p:nvPicPr>
        <p:blipFill>
          <a:blip r:embed="rId2"/>
          <a:stretch>
            <a:fillRect/>
          </a:stretch>
        </p:blipFill>
        <p:spPr>
          <a:xfrm>
            <a:off x="1648083" y="3076428"/>
            <a:ext cx="8895834" cy="2817935"/>
          </a:xfrm>
          <a:prstGeom prst="rect">
            <a:avLst/>
          </a:prstGeom>
        </p:spPr>
      </p:pic>
    </p:spTree>
    <p:extLst>
      <p:ext uri="{BB962C8B-B14F-4D97-AF65-F5344CB8AC3E}">
        <p14:creationId xmlns:p14="http://schemas.microsoft.com/office/powerpoint/2010/main" val="1555196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7117DC-8F40-EC51-1BA0-566F0DECB968}"/>
              </a:ext>
            </a:extLst>
          </p:cNvPr>
          <p:cNvSpPr>
            <a:spLocks noGrp="1"/>
          </p:cNvSpPr>
          <p:nvPr>
            <p:ph type="title"/>
          </p:nvPr>
        </p:nvSpPr>
        <p:spPr>
          <a:xfrm>
            <a:off x="724486" y="365125"/>
            <a:ext cx="10629314" cy="1325563"/>
          </a:xfrm>
        </p:spPr>
        <p:txBody>
          <a:bodyPr>
            <a:normAutofit/>
          </a:bodyPr>
          <a:lstStyle/>
          <a:p>
            <a:r>
              <a:rPr lang="en" altLang="zh-TW" sz="3600" dirty="0">
                <a:effectLst/>
                <a:latin typeface="Helvetica" pitchFamily="2" charset="0"/>
              </a:rPr>
              <a:t>The result of DG call value under fixed mean and variance</a:t>
            </a:r>
            <a:endParaRPr kumimoji="1" lang="zh-TW" altLang="en-US" sz="5400" dirty="0"/>
          </a:p>
        </p:txBody>
      </p:sp>
      <p:pic>
        <p:nvPicPr>
          <p:cNvPr id="6" name="內容版面配置區 5">
            <a:extLst>
              <a:ext uri="{FF2B5EF4-FFF2-40B4-BE49-F238E27FC236}">
                <a16:creationId xmlns:a16="http://schemas.microsoft.com/office/drawing/2014/main" id="{C77DCCD8-FD48-3E2B-2886-2F8F0B7CF5D1}"/>
              </a:ext>
            </a:extLst>
          </p:cNvPr>
          <p:cNvPicPr>
            <a:picLocks noGrp="1" noChangeAspect="1"/>
          </p:cNvPicPr>
          <p:nvPr>
            <p:ph idx="1"/>
          </p:nvPr>
        </p:nvPicPr>
        <p:blipFill>
          <a:blip r:embed="rId2"/>
          <a:stretch>
            <a:fillRect/>
          </a:stretch>
        </p:blipFill>
        <p:spPr>
          <a:xfrm>
            <a:off x="5879547" y="1934309"/>
            <a:ext cx="6312453" cy="3816483"/>
          </a:xfrm>
        </p:spPr>
      </p:pic>
      <p:pic>
        <p:nvPicPr>
          <p:cNvPr id="4" name="圖片 3">
            <a:extLst>
              <a:ext uri="{FF2B5EF4-FFF2-40B4-BE49-F238E27FC236}">
                <a16:creationId xmlns:a16="http://schemas.microsoft.com/office/drawing/2014/main" id="{8CD5332F-3143-2D9B-F877-24C5BBB8C931}"/>
              </a:ext>
            </a:extLst>
          </p:cNvPr>
          <p:cNvPicPr>
            <a:picLocks noChangeAspect="1"/>
          </p:cNvPicPr>
          <p:nvPr/>
        </p:nvPicPr>
        <p:blipFill>
          <a:blip r:embed="rId3"/>
          <a:stretch>
            <a:fillRect/>
          </a:stretch>
        </p:blipFill>
        <p:spPr>
          <a:xfrm>
            <a:off x="256246" y="2556802"/>
            <a:ext cx="6108700" cy="2743200"/>
          </a:xfrm>
          <a:prstGeom prst="rect">
            <a:avLst/>
          </a:prstGeom>
        </p:spPr>
      </p:pic>
      <p:sp>
        <p:nvSpPr>
          <p:cNvPr id="9" name="文字方塊 8">
            <a:extLst>
              <a:ext uri="{FF2B5EF4-FFF2-40B4-BE49-F238E27FC236}">
                <a16:creationId xmlns:a16="http://schemas.microsoft.com/office/drawing/2014/main" id="{04410A95-4862-2AFF-ED80-B4449D737CB8}"/>
              </a:ext>
            </a:extLst>
          </p:cNvPr>
          <p:cNvSpPr txBox="1"/>
          <p:nvPr/>
        </p:nvSpPr>
        <p:spPr>
          <a:xfrm>
            <a:off x="6997394" y="5528604"/>
            <a:ext cx="4076757" cy="646331"/>
          </a:xfrm>
          <a:prstGeom prst="rect">
            <a:avLst/>
          </a:prstGeom>
          <a:noFill/>
        </p:spPr>
        <p:txBody>
          <a:bodyPr wrap="none" rtlCol="0">
            <a:spAutoFit/>
          </a:bodyPr>
          <a:lstStyle/>
          <a:p>
            <a:r>
              <a:rPr kumimoji="1" lang="en-US" altLang="zh-TW" dirty="0"/>
              <a:t>DG</a:t>
            </a:r>
            <a:r>
              <a:rPr lang="en" altLang="zh-TW" i="1" dirty="0">
                <a:effectLst/>
                <a:latin typeface="Helvetica" pitchFamily="2" charset="0"/>
              </a:rPr>
              <a:t> </a:t>
            </a:r>
            <a:r>
              <a:rPr lang="en" altLang="zh-TW" dirty="0">
                <a:effectLst/>
                <a:latin typeface="Helvetica" pitchFamily="2" charset="0"/>
              </a:rPr>
              <a:t>distribution mean = 0, variance = 1</a:t>
            </a:r>
          </a:p>
          <a:p>
            <a:endParaRPr kumimoji="1" lang="zh-TW" altLang="en-US" dirty="0"/>
          </a:p>
        </p:txBody>
      </p:sp>
    </p:spTree>
    <p:extLst>
      <p:ext uri="{BB962C8B-B14F-4D97-AF65-F5344CB8AC3E}">
        <p14:creationId xmlns:p14="http://schemas.microsoft.com/office/powerpoint/2010/main" val="37029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BC929533-5466-A659-4653-E1545CB02A47}"/>
              </a:ext>
            </a:extLst>
          </p:cNvPr>
          <p:cNvPicPr>
            <a:picLocks noGrp="1" noChangeAspect="1"/>
          </p:cNvPicPr>
          <p:nvPr>
            <p:ph idx="1"/>
          </p:nvPr>
        </p:nvPicPr>
        <p:blipFill>
          <a:blip r:embed="rId2"/>
          <a:stretch>
            <a:fillRect/>
          </a:stretch>
        </p:blipFill>
        <p:spPr>
          <a:xfrm>
            <a:off x="1658229" y="784045"/>
            <a:ext cx="8875542" cy="2211704"/>
          </a:xfrm>
          <a:prstGeom prst="rect">
            <a:avLst/>
          </a:prstGeom>
        </p:spPr>
      </p:pic>
      <p:pic>
        <p:nvPicPr>
          <p:cNvPr id="8" name="圖片 7">
            <a:extLst>
              <a:ext uri="{FF2B5EF4-FFF2-40B4-BE49-F238E27FC236}">
                <a16:creationId xmlns:a16="http://schemas.microsoft.com/office/drawing/2014/main" id="{E1397F05-308A-ECFC-C877-2D7A441525A6}"/>
              </a:ext>
            </a:extLst>
          </p:cNvPr>
          <p:cNvPicPr>
            <a:picLocks noChangeAspect="1"/>
          </p:cNvPicPr>
          <p:nvPr/>
        </p:nvPicPr>
        <p:blipFill rotWithShape="1">
          <a:blip r:embed="rId3"/>
          <a:srcRect l="4733" t="9588" r="8570" b="1880"/>
          <a:stretch/>
        </p:blipFill>
        <p:spPr>
          <a:xfrm>
            <a:off x="3377229" y="3046430"/>
            <a:ext cx="5437542" cy="3354475"/>
          </a:xfrm>
          <a:prstGeom prst="rect">
            <a:avLst/>
          </a:prstGeom>
        </p:spPr>
      </p:pic>
    </p:spTree>
    <p:extLst>
      <p:ext uri="{BB962C8B-B14F-4D97-AF65-F5344CB8AC3E}">
        <p14:creationId xmlns:p14="http://schemas.microsoft.com/office/powerpoint/2010/main" val="2146849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9153EA-9B92-5C53-E5E8-A29E8F6D00F3}"/>
              </a:ext>
            </a:extLst>
          </p:cNvPr>
          <p:cNvSpPr>
            <a:spLocks noGrp="1"/>
          </p:cNvSpPr>
          <p:nvPr>
            <p:ph type="title"/>
          </p:nvPr>
        </p:nvSpPr>
        <p:spPr>
          <a:xfrm>
            <a:off x="267285" y="365125"/>
            <a:ext cx="11753557" cy="1325563"/>
          </a:xfrm>
        </p:spPr>
        <p:txBody>
          <a:bodyPr>
            <a:normAutofit/>
          </a:bodyPr>
          <a:lstStyle/>
          <a:p>
            <a:r>
              <a:rPr lang="en" altLang="zh-TW" sz="2800" dirty="0">
                <a:effectLst/>
                <a:latin typeface="Helvetica" pitchFamily="2" charset="0"/>
              </a:rPr>
              <a:t>The result of DG call value under fixed mean and variance with different parameters</a:t>
            </a:r>
            <a:endParaRPr kumimoji="1" lang="zh-TW" altLang="en-US" sz="7200" dirty="0"/>
          </a:p>
        </p:txBody>
      </p:sp>
      <p:pic>
        <p:nvPicPr>
          <p:cNvPr id="6" name="內容版面配置區 5">
            <a:extLst>
              <a:ext uri="{FF2B5EF4-FFF2-40B4-BE49-F238E27FC236}">
                <a16:creationId xmlns:a16="http://schemas.microsoft.com/office/drawing/2014/main" id="{77D7AA11-2ADE-386B-18D9-FC21D60D45BF}"/>
              </a:ext>
            </a:extLst>
          </p:cNvPr>
          <p:cNvPicPr>
            <a:picLocks noGrp="1" noChangeAspect="1"/>
          </p:cNvPicPr>
          <p:nvPr>
            <p:ph idx="1"/>
          </p:nvPr>
        </p:nvPicPr>
        <p:blipFill rotWithShape="1">
          <a:blip r:embed="rId2"/>
          <a:srcRect l="5307" t="10741" r="9050" b="1968"/>
          <a:stretch/>
        </p:blipFill>
        <p:spPr>
          <a:xfrm>
            <a:off x="5648063" y="1915258"/>
            <a:ext cx="6372779" cy="3923947"/>
          </a:xfrm>
        </p:spPr>
      </p:pic>
      <p:pic>
        <p:nvPicPr>
          <p:cNvPr id="4" name="圖片 3">
            <a:extLst>
              <a:ext uri="{FF2B5EF4-FFF2-40B4-BE49-F238E27FC236}">
                <a16:creationId xmlns:a16="http://schemas.microsoft.com/office/drawing/2014/main" id="{10BB5429-3767-8475-BF38-747C97CB2049}"/>
              </a:ext>
            </a:extLst>
          </p:cNvPr>
          <p:cNvPicPr>
            <a:picLocks noChangeAspect="1"/>
          </p:cNvPicPr>
          <p:nvPr/>
        </p:nvPicPr>
        <p:blipFill>
          <a:blip r:embed="rId3"/>
          <a:stretch>
            <a:fillRect/>
          </a:stretch>
        </p:blipFill>
        <p:spPr>
          <a:xfrm>
            <a:off x="267285" y="2710083"/>
            <a:ext cx="5387926" cy="1939460"/>
          </a:xfrm>
          <a:prstGeom prst="rect">
            <a:avLst/>
          </a:prstGeom>
        </p:spPr>
      </p:pic>
    </p:spTree>
    <p:extLst>
      <p:ext uri="{BB962C8B-B14F-4D97-AF65-F5344CB8AC3E}">
        <p14:creationId xmlns:p14="http://schemas.microsoft.com/office/powerpoint/2010/main" val="4134640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F7BAA2-3ADF-FFA5-C4F0-C177C5372810}"/>
              </a:ext>
            </a:extLst>
          </p:cNvPr>
          <p:cNvSpPr>
            <a:spLocks noGrp="1"/>
          </p:cNvSpPr>
          <p:nvPr>
            <p:ph type="title"/>
          </p:nvPr>
        </p:nvSpPr>
        <p:spPr>
          <a:xfrm>
            <a:off x="451337" y="351058"/>
            <a:ext cx="10902463" cy="1325563"/>
          </a:xfrm>
        </p:spPr>
        <p:txBody>
          <a:bodyPr>
            <a:normAutofit/>
          </a:bodyPr>
          <a:lstStyle/>
          <a:p>
            <a:r>
              <a:rPr lang="en" altLang="zh-TW" sz="3600" dirty="0">
                <a:effectLst/>
                <a:latin typeface="Helvetica" pitchFamily="2" charset="0"/>
              </a:rPr>
              <a:t>The result of DG call value under fixed </a:t>
            </a:r>
            <a:r>
              <a:rPr lang="el-GR" altLang="zh-TW" sz="3600" dirty="0" err="1">
                <a:effectLst/>
                <a:latin typeface="Helvetica" pitchFamily="2" charset="0"/>
              </a:rPr>
              <a:t>ϑ</a:t>
            </a:r>
            <a:r>
              <a:rPr lang="el-GR" altLang="zh-TW" sz="3600" dirty="0">
                <a:effectLst/>
                <a:latin typeface="Helvetica" pitchFamily="2" charset="0"/>
              </a:rPr>
              <a:t>, </a:t>
            </a:r>
            <a:r>
              <a:rPr lang="en" altLang="zh-TW" sz="3600" dirty="0">
                <a:effectLst/>
                <a:latin typeface="Helvetica" pitchFamily="2" charset="0"/>
              </a:rPr>
              <a:t>p, while changing </a:t>
            </a:r>
            <a:r>
              <a:rPr lang="el-GR" altLang="zh-TW" sz="3600" dirty="0" err="1">
                <a:effectLst/>
                <a:latin typeface="Helvetica" pitchFamily="2" charset="0"/>
              </a:rPr>
              <a:t>ϱ</a:t>
            </a:r>
            <a:endParaRPr kumimoji="1" lang="zh-TW" altLang="en-US" dirty="0"/>
          </a:p>
        </p:txBody>
      </p:sp>
      <p:pic>
        <p:nvPicPr>
          <p:cNvPr id="6" name="內容版面配置區 5">
            <a:extLst>
              <a:ext uri="{FF2B5EF4-FFF2-40B4-BE49-F238E27FC236}">
                <a16:creationId xmlns:a16="http://schemas.microsoft.com/office/drawing/2014/main" id="{BB9431A5-1DFB-20A1-F9DF-1307927AA651}"/>
              </a:ext>
            </a:extLst>
          </p:cNvPr>
          <p:cNvPicPr>
            <a:picLocks noGrp="1" noChangeAspect="1"/>
          </p:cNvPicPr>
          <p:nvPr>
            <p:ph idx="1"/>
          </p:nvPr>
        </p:nvPicPr>
        <p:blipFill rotWithShape="1">
          <a:blip r:embed="rId3"/>
          <a:srcRect l="9180" t="8963" r="8725" b="6171"/>
          <a:stretch/>
        </p:blipFill>
        <p:spPr>
          <a:xfrm>
            <a:off x="6395231" y="2015231"/>
            <a:ext cx="5746652" cy="3591659"/>
          </a:xfrm>
        </p:spPr>
      </p:pic>
      <p:pic>
        <p:nvPicPr>
          <p:cNvPr id="4" name="圖片 3">
            <a:extLst>
              <a:ext uri="{FF2B5EF4-FFF2-40B4-BE49-F238E27FC236}">
                <a16:creationId xmlns:a16="http://schemas.microsoft.com/office/drawing/2014/main" id="{6056CDED-9907-09BF-E8A5-974C00AB9E2F}"/>
              </a:ext>
            </a:extLst>
          </p:cNvPr>
          <p:cNvPicPr>
            <a:picLocks noChangeAspect="1"/>
          </p:cNvPicPr>
          <p:nvPr/>
        </p:nvPicPr>
        <p:blipFill>
          <a:blip r:embed="rId4"/>
          <a:stretch>
            <a:fillRect/>
          </a:stretch>
        </p:blipFill>
        <p:spPr>
          <a:xfrm>
            <a:off x="50117" y="1849901"/>
            <a:ext cx="6385928" cy="3922321"/>
          </a:xfrm>
          <a:prstGeom prst="rect">
            <a:avLst/>
          </a:prstGeom>
        </p:spPr>
      </p:pic>
    </p:spTree>
    <p:extLst>
      <p:ext uri="{BB962C8B-B14F-4D97-AF65-F5344CB8AC3E}">
        <p14:creationId xmlns:p14="http://schemas.microsoft.com/office/powerpoint/2010/main" val="2659873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DD0510-7CC9-3B0D-FC43-3E34C4BBC9B5}"/>
              </a:ext>
            </a:extLst>
          </p:cNvPr>
          <p:cNvSpPr>
            <a:spLocks noGrp="1"/>
          </p:cNvSpPr>
          <p:nvPr>
            <p:ph type="title"/>
          </p:nvPr>
        </p:nvSpPr>
        <p:spPr/>
        <p:txBody>
          <a:bodyPr/>
          <a:lstStyle/>
          <a:p>
            <a:endParaRPr kumimoji="1" lang="zh-TW" altLang="en-US"/>
          </a:p>
        </p:txBody>
      </p:sp>
      <p:pic>
        <p:nvPicPr>
          <p:cNvPr id="5" name="內容版面配置區 4">
            <a:extLst>
              <a:ext uri="{FF2B5EF4-FFF2-40B4-BE49-F238E27FC236}">
                <a16:creationId xmlns:a16="http://schemas.microsoft.com/office/drawing/2014/main" id="{433C4FCA-4FDC-78F1-274C-6B45041AD1AA}"/>
              </a:ext>
            </a:extLst>
          </p:cNvPr>
          <p:cNvPicPr>
            <a:picLocks noGrp="1" noChangeAspect="1"/>
          </p:cNvPicPr>
          <p:nvPr>
            <p:ph idx="1"/>
          </p:nvPr>
        </p:nvPicPr>
        <p:blipFill rotWithShape="1">
          <a:blip r:embed="rId2"/>
          <a:srcRect l="8373" t="10148" r="8835" b="5452"/>
          <a:stretch/>
        </p:blipFill>
        <p:spPr>
          <a:xfrm>
            <a:off x="6096000" y="2260873"/>
            <a:ext cx="5694341" cy="3506880"/>
          </a:xfrm>
        </p:spPr>
      </p:pic>
      <p:pic>
        <p:nvPicPr>
          <p:cNvPr id="7" name="圖片 6">
            <a:extLst>
              <a:ext uri="{FF2B5EF4-FFF2-40B4-BE49-F238E27FC236}">
                <a16:creationId xmlns:a16="http://schemas.microsoft.com/office/drawing/2014/main" id="{4D3245DC-4791-A6A8-4432-8E7447155D7B}"/>
              </a:ext>
            </a:extLst>
          </p:cNvPr>
          <p:cNvPicPr>
            <a:picLocks noChangeAspect="1"/>
          </p:cNvPicPr>
          <p:nvPr/>
        </p:nvPicPr>
        <p:blipFill rotWithShape="1">
          <a:blip r:embed="rId3"/>
          <a:srcRect l="8367" t="10496" r="9023" b="5230"/>
          <a:stretch/>
        </p:blipFill>
        <p:spPr>
          <a:xfrm>
            <a:off x="261425" y="2260873"/>
            <a:ext cx="5694342" cy="3509379"/>
          </a:xfrm>
          <a:prstGeom prst="rect">
            <a:avLst/>
          </a:prstGeom>
        </p:spPr>
      </p:pic>
    </p:spTree>
    <p:extLst>
      <p:ext uri="{BB962C8B-B14F-4D97-AF65-F5344CB8AC3E}">
        <p14:creationId xmlns:p14="http://schemas.microsoft.com/office/powerpoint/2010/main" val="2648748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63271A-37F9-CCB2-438A-DA5C4DDFEE3A}"/>
              </a:ext>
            </a:extLst>
          </p:cNvPr>
          <p:cNvSpPr>
            <a:spLocks noGrp="1"/>
          </p:cNvSpPr>
          <p:nvPr>
            <p:ph type="title"/>
          </p:nvPr>
        </p:nvSpPr>
        <p:spPr/>
        <p:txBody>
          <a:bodyPr>
            <a:normAutofit/>
          </a:bodyPr>
          <a:lstStyle/>
          <a:p>
            <a:r>
              <a:rPr lang="en" altLang="zh-TW" sz="4000" i="1" dirty="0">
                <a:effectLst/>
                <a:latin typeface="Helvetica" pitchFamily="2" charset="0"/>
              </a:rPr>
              <a:t>The result of DG call value under fixed </a:t>
            </a:r>
            <a:r>
              <a:rPr lang="el-GR" altLang="zh-TW" sz="4000" i="1" dirty="0" err="1">
                <a:effectLst/>
                <a:latin typeface="Helvetica" pitchFamily="2" charset="0"/>
              </a:rPr>
              <a:t>ϱ</a:t>
            </a:r>
            <a:r>
              <a:rPr lang="el-GR" altLang="zh-TW" sz="4000" i="1" dirty="0">
                <a:effectLst/>
                <a:latin typeface="Helvetica" pitchFamily="2" charset="0"/>
              </a:rPr>
              <a:t>, </a:t>
            </a:r>
            <a:r>
              <a:rPr lang="en" altLang="zh-TW" sz="4000" i="1" dirty="0">
                <a:effectLst/>
                <a:latin typeface="Helvetica" pitchFamily="2" charset="0"/>
              </a:rPr>
              <a:t>p, while changing</a:t>
            </a:r>
            <a:r>
              <a:rPr lang="en" altLang="zh-TW" sz="4000" i="1" dirty="0">
                <a:latin typeface="Helvetica" pitchFamily="2" charset="0"/>
              </a:rPr>
              <a:t> </a:t>
            </a:r>
            <a:r>
              <a:rPr lang="el-GR" altLang="zh-TW" sz="4000" i="1" dirty="0" err="1">
                <a:effectLst/>
                <a:latin typeface="Helvetica" pitchFamily="2" charset="0"/>
              </a:rPr>
              <a:t>ϑ</a:t>
            </a:r>
            <a:endParaRPr kumimoji="1" lang="zh-TW" altLang="en-US" dirty="0"/>
          </a:p>
        </p:txBody>
      </p:sp>
      <p:pic>
        <p:nvPicPr>
          <p:cNvPr id="5" name="內容版面配置區 4">
            <a:extLst>
              <a:ext uri="{FF2B5EF4-FFF2-40B4-BE49-F238E27FC236}">
                <a16:creationId xmlns:a16="http://schemas.microsoft.com/office/drawing/2014/main" id="{1C6CB83D-C86E-4419-A589-B8292DC257A7}"/>
              </a:ext>
            </a:extLst>
          </p:cNvPr>
          <p:cNvPicPr>
            <a:picLocks noGrp="1" noChangeAspect="1"/>
          </p:cNvPicPr>
          <p:nvPr>
            <p:ph idx="1"/>
          </p:nvPr>
        </p:nvPicPr>
        <p:blipFill rotWithShape="1">
          <a:blip r:embed="rId2"/>
          <a:srcRect l="9084" t="10418" r="9310" b="5686"/>
          <a:stretch/>
        </p:blipFill>
        <p:spPr>
          <a:xfrm>
            <a:off x="6147581" y="2271931"/>
            <a:ext cx="5873263" cy="3650567"/>
          </a:xfrm>
        </p:spPr>
      </p:pic>
      <p:pic>
        <p:nvPicPr>
          <p:cNvPr id="3" name="圖片 2">
            <a:extLst>
              <a:ext uri="{FF2B5EF4-FFF2-40B4-BE49-F238E27FC236}">
                <a16:creationId xmlns:a16="http://schemas.microsoft.com/office/drawing/2014/main" id="{B1B38D4E-CD1F-E7E0-42E2-566E1F0591C6}"/>
              </a:ext>
            </a:extLst>
          </p:cNvPr>
          <p:cNvPicPr>
            <a:picLocks noChangeAspect="1"/>
          </p:cNvPicPr>
          <p:nvPr/>
        </p:nvPicPr>
        <p:blipFill>
          <a:blip r:embed="rId3"/>
          <a:stretch>
            <a:fillRect/>
          </a:stretch>
        </p:blipFill>
        <p:spPr>
          <a:xfrm>
            <a:off x="171156" y="1914546"/>
            <a:ext cx="5914691" cy="4365336"/>
          </a:xfrm>
          <a:prstGeom prst="rect">
            <a:avLst/>
          </a:prstGeom>
        </p:spPr>
      </p:pic>
    </p:spTree>
    <p:extLst>
      <p:ext uri="{BB962C8B-B14F-4D97-AF65-F5344CB8AC3E}">
        <p14:creationId xmlns:p14="http://schemas.microsoft.com/office/powerpoint/2010/main" val="3437392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16DC8-826F-EE4F-6CE2-EA9747253E1C}"/>
              </a:ext>
            </a:extLst>
          </p:cNvPr>
          <p:cNvSpPr>
            <a:spLocks noGrp="1"/>
          </p:cNvSpPr>
          <p:nvPr>
            <p:ph type="title"/>
          </p:nvPr>
        </p:nvSpPr>
        <p:spPr/>
        <p:txBody>
          <a:bodyPr/>
          <a:lstStyle/>
          <a:p>
            <a:endParaRPr kumimoji="1" lang="zh-TW" altLang="en-US"/>
          </a:p>
        </p:txBody>
      </p:sp>
      <p:pic>
        <p:nvPicPr>
          <p:cNvPr id="5" name="內容版面配置區 4">
            <a:extLst>
              <a:ext uri="{FF2B5EF4-FFF2-40B4-BE49-F238E27FC236}">
                <a16:creationId xmlns:a16="http://schemas.microsoft.com/office/drawing/2014/main" id="{D5C66ADB-BF9E-16FB-DC7B-6EC80FF143B3}"/>
              </a:ext>
            </a:extLst>
          </p:cNvPr>
          <p:cNvPicPr>
            <a:picLocks noGrp="1" noChangeAspect="1"/>
          </p:cNvPicPr>
          <p:nvPr>
            <p:ph idx="1"/>
          </p:nvPr>
        </p:nvPicPr>
        <p:blipFill rotWithShape="1">
          <a:blip r:embed="rId2"/>
          <a:srcRect l="7536" t="10257" r="9213" b="5363"/>
          <a:stretch/>
        </p:blipFill>
        <p:spPr>
          <a:xfrm>
            <a:off x="293728" y="2162907"/>
            <a:ext cx="5802272" cy="3555609"/>
          </a:xfrm>
          <a:prstGeom prst="rect">
            <a:avLst/>
          </a:prstGeom>
        </p:spPr>
      </p:pic>
      <p:pic>
        <p:nvPicPr>
          <p:cNvPr id="7" name="圖片 6">
            <a:extLst>
              <a:ext uri="{FF2B5EF4-FFF2-40B4-BE49-F238E27FC236}">
                <a16:creationId xmlns:a16="http://schemas.microsoft.com/office/drawing/2014/main" id="{4E9FF431-FF2A-67B7-41C9-68976CAD70F7}"/>
              </a:ext>
            </a:extLst>
          </p:cNvPr>
          <p:cNvPicPr>
            <a:picLocks noChangeAspect="1"/>
          </p:cNvPicPr>
          <p:nvPr/>
        </p:nvPicPr>
        <p:blipFill rotWithShape="1">
          <a:blip r:embed="rId3"/>
          <a:srcRect l="8533" t="10316" r="8842" b="5796"/>
          <a:stretch/>
        </p:blipFill>
        <p:spPr>
          <a:xfrm>
            <a:off x="6276534" y="2162907"/>
            <a:ext cx="5796911" cy="3555609"/>
          </a:xfrm>
          <a:prstGeom prst="rect">
            <a:avLst/>
          </a:prstGeom>
        </p:spPr>
      </p:pic>
    </p:spTree>
    <p:extLst>
      <p:ext uri="{BB962C8B-B14F-4D97-AF65-F5344CB8AC3E}">
        <p14:creationId xmlns:p14="http://schemas.microsoft.com/office/powerpoint/2010/main" val="3073551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60BBF8-E497-86CE-7F21-DFE1FEF058BA}"/>
              </a:ext>
            </a:extLst>
          </p:cNvPr>
          <p:cNvSpPr>
            <a:spLocks noGrp="1"/>
          </p:cNvSpPr>
          <p:nvPr>
            <p:ph type="title"/>
          </p:nvPr>
        </p:nvSpPr>
        <p:spPr>
          <a:xfrm>
            <a:off x="838200" y="365125"/>
            <a:ext cx="10515600" cy="1325563"/>
          </a:xfrm>
        </p:spPr>
        <p:txBody>
          <a:bodyPr>
            <a:normAutofit/>
          </a:bodyPr>
          <a:lstStyle/>
          <a:p>
            <a:r>
              <a:rPr lang="en" altLang="zh-TW" sz="3600" dirty="0">
                <a:effectLst/>
                <a:latin typeface="Helvetica" pitchFamily="2" charset="0"/>
              </a:rPr>
              <a:t>The result of DG call value under fixed </a:t>
            </a:r>
            <a:r>
              <a:rPr lang="el-GR" altLang="zh-TW" sz="3600" dirty="0" err="1">
                <a:effectLst/>
                <a:latin typeface="Helvetica" pitchFamily="2" charset="0"/>
              </a:rPr>
              <a:t>ϑ</a:t>
            </a:r>
            <a:r>
              <a:rPr lang="el-GR" altLang="zh-TW" sz="3600" dirty="0">
                <a:effectLst/>
                <a:latin typeface="Helvetica" pitchFamily="2" charset="0"/>
              </a:rPr>
              <a:t>, </a:t>
            </a:r>
            <a:r>
              <a:rPr lang="el-GR" altLang="zh-TW" sz="3600" dirty="0" err="1">
                <a:effectLst/>
                <a:latin typeface="Helvetica" pitchFamily="2" charset="0"/>
              </a:rPr>
              <a:t>ϱ</a:t>
            </a:r>
            <a:r>
              <a:rPr lang="el-GR" altLang="zh-TW" sz="3600" dirty="0">
                <a:effectLst/>
                <a:latin typeface="Helvetica" pitchFamily="2" charset="0"/>
              </a:rPr>
              <a:t>, </a:t>
            </a:r>
            <a:r>
              <a:rPr lang="en" altLang="zh-TW" sz="3600" dirty="0">
                <a:effectLst/>
                <a:latin typeface="Helvetica" pitchFamily="2" charset="0"/>
              </a:rPr>
              <a:t>while changing</a:t>
            </a:r>
            <a:r>
              <a:rPr lang="en" altLang="zh-TW" sz="3600" dirty="0">
                <a:latin typeface="Helvetica" pitchFamily="2" charset="0"/>
              </a:rPr>
              <a:t> </a:t>
            </a:r>
            <a:r>
              <a:rPr lang="en" altLang="zh-TW" sz="3600" dirty="0">
                <a:effectLst/>
                <a:latin typeface="Helvetica" pitchFamily="2" charset="0"/>
              </a:rPr>
              <a:t>p</a:t>
            </a:r>
            <a:endParaRPr kumimoji="1" lang="zh-TW" altLang="en-US" sz="3600" dirty="0"/>
          </a:p>
        </p:txBody>
      </p:sp>
      <p:pic>
        <p:nvPicPr>
          <p:cNvPr id="5" name="內容版面配置區 4">
            <a:extLst>
              <a:ext uri="{FF2B5EF4-FFF2-40B4-BE49-F238E27FC236}">
                <a16:creationId xmlns:a16="http://schemas.microsoft.com/office/drawing/2014/main" id="{DB2FC9A6-FA27-0490-5262-F55DAC4B5266}"/>
              </a:ext>
            </a:extLst>
          </p:cNvPr>
          <p:cNvPicPr>
            <a:picLocks noGrp="1" noChangeAspect="1"/>
          </p:cNvPicPr>
          <p:nvPr>
            <p:ph idx="1"/>
          </p:nvPr>
        </p:nvPicPr>
        <p:blipFill rotWithShape="1">
          <a:blip r:embed="rId2"/>
          <a:srcRect l="8008" t="10257" r="8920" b="5848"/>
          <a:stretch/>
        </p:blipFill>
        <p:spPr>
          <a:xfrm>
            <a:off x="6546729" y="2321168"/>
            <a:ext cx="5410809" cy="3303777"/>
          </a:xfrm>
        </p:spPr>
      </p:pic>
      <p:pic>
        <p:nvPicPr>
          <p:cNvPr id="3" name="圖片 2">
            <a:extLst>
              <a:ext uri="{FF2B5EF4-FFF2-40B4-BE49-F238E27FC236}">
                <a16:creationId xmlns:a16="http://schemas.microsoft.com/office/drawing/2014/main" id="{4300E8E7-A5FC-7221-C4A0-D5708AD0EEE8}"/>
              </a:ext>
            </a:extLst>
          </p:cNvPr>
          <p:cNvPicPr>
            <a:picLocks noChangeAspect="1"/>
          </p:cNvPicPr>
          <p:nvPr/>
        </p:nvPicPr>
        <p:blipFill>
          <a:blip r:embed="rId3"/>
          <a:stretch>
            <a:fillRect/>
          </a:stretch>
        </p:blipFill>
        <p:spPr>
          <a:xfrm>
            <a:off x="76888" y="1926358"/>
            <a:ext cx="6388608" cy="3809423"/>
          </a:xfrm>
          <a:prstGeom prst="rect">
            <a:avLst/>
          </a:prstGeom>
        </p:spPr>
      </p:pic>
    </p:spTree>
    <p:extLst>
      <p:ext uri="{BB962C8B-B14F-4D97-AF65-F5344CB8AC3E}">
        <p14:creationId xmlns:p14="http://schemas.microsoft.com/office/powerpoint/2010/main" val="122597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1B030F-35F5-9092-9051-B72405DEB221}"/>
              </a:ext>
            </a:extLst>
          </p:cNvPr>
          <p:cNvSpPr>
            <a:spLocks noGrp="1"/>
          </p:cNvSpPr>
          <p:nvPr>
            <p:ph type="title"/>
          </p:nvPr>
        </p:nvSpPr>
        <p:spPr/>
        <p:txBody>
          <a:bodyPr/>
          <a:lstStyle/>
          <a:p>
            <a:r>
              <a:rPr kumimoji="1" lang="en-US" altLang="zh-TW" dirty="0"/>
              <a:t>Moments of Double exponential </a:t>
            </a:r>
            <a:endParaRPr kumimoji="1" lang="zh-TW" altLang="en-US" dirty="0"/>
          </a:p>
        </p:txBody>
      </p:sp>
      <p:sp>
        <p:nvSpPr>
          <p:cNvPr id="3" name="內容版面配置區 2">
            <a:extLst>
              <a:ext uri="{FF2B5EF4-FFF2-40B4-BE49-F238E27FC236}">
                <a16:creationId xmlns:a16="http://schemas.microsoft.com/office/drawing/2014/main" id="{07E8FBAB-5E1C-A4A7-A0CD-3A98299DD168}"/>
              </a:ext>
            </a:extLst>
          </p:cNvPr>
          <p:cNvSpPr>
            <a:spLocks noGrp="1"/>
          </p:cNvSpPr>
          <p:nvPr>
            <p:ph idx="1"/>
          </p:nvPr>
        </p:nvSpPr>
        <p:spPr/>
        <p:txBody>
          <a:bodyPr/>
          <a:lstStyle/>
          <a:p>
            <a:pPr marL="0" indent="0">
              <a:buNone/>
            </a:pPr>
            <a:endParaRPr kumimoji="1" lang="en-US" altLang="zh-TW" dirty="0"/>
          </a:p>
          <a:p>
            <a:endParaRPr kumimoji="1" lang="zh-TW" altLang="en-US" dirty="0"/>
          </a:p>
        </p:txBody>
      </p:sp>
      <p:pic>
        <p:nvPicPr>
          <p:cNvPr id="4" name="圖片 3">
            <a:extLst>
              <a:ext uri="{FF2B5EF4-FFF2-40B4-BE49-F238E27FC236}">
                <a16:creationId xmlns:a16="http://schemas.microsoft.com/office/drawing/2014/main" id="{49C91084-A0BC-7E77-2018-A6C53B3B894A}"/>
              </a:ext>
            </a:extLst>
          </p:cNvPr>
          <p:cNvPicPr>
            <a:picLocks noChangeAspect="1"/>
          </p:cNvPicPr>
          <p:nvPr/>
        </p:nvPicPr>
        <p:blipFill>
          <a:blip r:embed="rId3"/>
          <a:stretch>
            <a:fillRect/>
          </a:stretch>
        </p:blipFill>
        <p:spPr>
          <a:xfrm>
            <a:off x="1556854" y="2164184"/>
            <a:ext cx="6022837" cy="1155485"/>
          </a:xfrm>
          <a:prstGeom prst="rect">
            <a:avLst/>
          </a:prstGeom>
        </p:spPr>
      </p:pic>
      <p:pic>
        <p:nvPicPr>
          <p:cNvPr id="5" name="圖片 4">
            <a:extLst>
              <a:ext uri="{FF2B5EF4-FFF2-40B4-BE49-F238E27FC236}">
                <a16:creationId xmlns:a16="http://schemas.microsoft.com/office/drawing/2014/main" id="{9E799F4B-3BFF-F8E1-3F77-CE126407F489}"/>
              </a:ext>
            </a:extLst>
          </p:cNvPr>
          <p:cNvPicPr>
            <a:picLocks noChangeAspect="1"/>
          </p:cNvPicPr>
          <p:nvPr/>
        </p:nvPicPr>
        <p:blipFill>
          <a:blip r:embed="rId4"/>
          <a:stretch>
            <a:fillRect/>
          </a:stretch>
        </p:blipFill>
        <p:spPr>
          <a:xfrm>
            <a:off x="1556854" y="3876890"/>
            <a:ext cx="8954154" cy="1937501"/>
          </a:xfrm>
          <a:prstGeom prst="rect">
            <a:avLst/>
          </a:prstGeom>
        </p:spPr>
      </p:pic>
    </p:spTree>
    <p:extLst>
      <p:ext uri="{BB962C8B-B14F-4D97-AF65-F5344CB8AC3E}">
        <p14:creationId xmlns:p14="http://schemas.microsoft.com/office/powerpoint/2010/main" val="4154747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D51FF-14A1-4689-B0CE-F53F2DFB1265}"/>
              </a:ext>
            </a:extLst>
          </p:cNvPr>
          <p:cNvSpPr>
            <a:spLocks noGrp="1"/>
          </p:cNvSpPr>
          <p:nvPr>
            <p:ph type="title"/>
          </p:nvPr>
        </p:nvSpPr>
        <p:spPr/>
        <p:txBody>
          <a:bodyPr/>
          <a:lstStyle/>
          <a:p>
            <a:endParaRPr kumimoji="1" lang="zh-TW" altLang="en-US"/>
          </a:p>
        </p:txBody>
      </p:sp>
      <p:pic>
        <p:nvPicPr>
          <p:cNvPr id="5" name="內容版面配置區 4">
            <a:extLst>
              <a:ext uri="{FF2B5EF4-FFF2-40B4-BE49-F238E27FC236}">
                <a16:creationId xmlns:a16="http://schemas.microsoft.com/office/drawing/2014/main" id="{656CD5E9-9F92-C3AD-620D-AD0065F3495A}"/>
              </a:ext>
            </a:extLst>
          </p:cNvPr>
          <p:cNvPicPr>
            <a:picLocks noGrp="1" noChangeAspect="1"/>
          </p:cNvPicPr>
          <p:nvPr>
            <p:ph idx="1"/>
          </p:nvPr>
        </p:nvPicPr>
        <p:blipFill rotWithShape="1">
          <a:blip r:embed="rId2"/>
          <a:srcRect l="8335" t="10257" r="8952" b="5848"/>
          <a:stretch/>
        </p:blipFill>
        <p:spPr>
          <a:xfrm>
            <a:off x="120566" y="2173459"/>
            <a:ext cx="5957667" cy="3650566"/>
          </a:xfrm>
        </p:spPr>
      </p:pic>
      <p:pic>
        <p:nvPicPr>
          <p:cNvPr id="7" name="圖片 6">
            <a:extLst>
              <a:ext uri="{FF2B5EF4-FFF2-40B4-BE49-F238E27FC236}">
                <a16:creationId xmlns:a16="http://schemas.microsoft.com/office/drawing/2014/main" id="{85EB149F-9191-F920-3A68-59927B51102C}"/>
              </a:ext>
            </a:extLst>
          </p:cNvPr>
          <p:cNvPicPr>
            <a:picLocks noChangeAspect="1"/>
          </p:cNvPicPr>
          <p:nvPr/>
        </p:nvPicPr>
        <p:blipFill rotWithShape="1">
          <a:blip r:embed="rId3"/>
          <a:srcRect l="8115" t="10158" r="9080" b="6170"/>
          <a:stretch/>
        </p:blipFill>
        <p:spPr>
          <a:xfrm>
            <a:off x="6078233" y="2173459"/>
            <a:ext cx="5975434" cy="3650566"/>
          </a:xfrm>
          <a:prstGeom prst="rect">
            <a:avLst/>
          </a:prstGeom>
        </p:spPr>
      </p:pic>
    </p:spTree>
    <p:extLst>
      <p:ext uri="{BB962C8B-B14F-4D97-AF65-F5344CB8AC3E}">
        <p14:creationId xmlns:p14="http://schemas.microsoft.com/office/powerpoint/2010/main" val="919322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A74869-B51E-BED6-A589-5DD95ED6DF28}"/>
              </a:ext>
            </a:extLst>
          </p:cNvPr>
          <p:cNvSpPr>
            <a:spLocks noGrp="1"/>
          </p:cNvSpPr>
          <p:nvPr>
            <p:ph type="title"/>
          </p:nvPr>
        </p:nvSpPr>
        <p:spPr/>
        <p:txBody>
          <a:bodyPr/>
          <a:lstStyle/>
          <a:p>
            <a:endParaRPr kumimoji="1" lang="zh-TW" altLang="en-US"/>
          </a:p>
        </p:txBody>
      </p:sp>
      <p:pic>
        <p:nvPicPr>
          <p:cNvPr id="5" name="內容版面配置區 4">
            <a:extLst>
              <a:ext uri="{FF2B5EF4-FFF2-40B4-BE49-F238E27FC236}">
                <a16:creationId xmlns:a16="http://schemas.microsoft.com/office/drawing/2014/main" id="{5E88F431-A9FB-B0B2-CFAE-B0FF693700CE}"/>
              </a:ext>
            </a:extLst>
          </p:cNvPr>
          <p:cNvPicPr>
            <a:picLocks noGrp="1" noChangeAspect="1"/>
          </p:cNvPicPr>
          <p:nvPr>
            <p:ph idx="1"/>
          </p:nvPr>
        </p:nvPicPr>
        <p:blipFill rotWithShape="1">
          <a:blip r:embed="rId2"/>
          <a:srcRect l="8486" t="10388" r="9253" b="5704"/>
          <a:stretch/>
        </p:blipFill>
        <p:spPr>
          <a:xfrm>
            <a:off x="112542" y="2489982"/>
            <a:ext cx="5844264" cy="3601331"/>
          </a:xfrm>
        </p:spPr>
      </p:pic>
      <p:pic>
        <p:nvPicPr>
          <p:cNvPr id="7" name="圖片 6">
            <a:extLst>
              <a:ext uri="{FF2B5EF4-FFF2-40B4-BE49-F238E27FC236}">
                <a16:creationId xmlns:a16="http://schemas.microsoft.com/office/drawing/2014/main" id="{4BFD39C9-8611-382B-27B6-77C945C7B6F2}"/>
              </a:ext>
            </a:extLst>
          </p:cNvPr>
          <p:cNvPicPr>
            <a:picLocks noChangeAspect="1"/>
          </p:cNvPicPr>
          <p:nvPr/>
        </p:nvPicPr>
        <p:blipFill rotWithShape="1">
          <a:blip r:embed="rId3"/>
          <a:srcRect l="8533" t="10485" r="9204" b="6224"/>
          <a:stretch/>
        </p:blipFill>
        <p:spPr>
          <a:xfrm>
            <a:off x="6077084" y="2489982"/>
            <a:ext cx="5887785" cy="3601331"/>
          </a:xfrm>
          <a:prstGeom prst="rect">
            <a:avLst/>
          </a:prstGeom>
        </p:spPr>
      </p:pic>
    </p:spTree>
    <p:extLst>
      <p:ext uri="{BB962C8B-B14F-4D97-AF65-F5344CB8AC3E}">
        <p14:creationId xmlns:p14="http://schemas.microsoft.com/office/powerpoint/2010/main" val="3418140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C186BE-2F13-C29A-1DC4-80C5EAC8BC17}"/>
              </a:ext>
            </a:extLst>
          </p:cNvPr>
          <p:cNvSpPr>
            <a:spLocks noGrp="1"/>
          </p:cNvSpPr>
          <p:nvPr>
            <p:ph type="title"/>
          </p:nvPr>
        </p:nvSpPr>
        <p:spPr/>
        <p:txBody>
          <a:bodyPr/>
          <a:lstStyle/>
          <a:p>
            <a:r>
              <a:rPr lang="en" altLang="zh-TW" dirty="0">
                <a:latin typeface="Helvetica" pitchFamily="2" charset="0"/>
              </a:rPr>
              <a:t>C</a:t>
            </a:r>
            <a:r>
              <a:rPr lang="en" altLang="zh-TW" dirty="0">
                <a:effectLst/>
                <a:latin typeface="Helvetica" pitchFamily="2" charset="0"/>
              </a:rPr>
              <a:t>all value conclusion</a:t>
            </a:r>
            <a:endParaRPr kumimoji="1" lang="zh-TW" altLang="en-US" dirty="0"/>
          </a:p>
        </p:txBody>
      </p:sp>
      <p:sp>
        <p:nvSpPr>
          <p:cNvPr id="3" name="內容版面配置區 2">
            <a:extLst>
              <a:ext uri="{FF2B5EF4-FFF2-40B4-BE49-F238E27FC236}">
                <a16:creationId xmlns:a16="http://schemas.microsoft.com/office/drawing/2014/main" id="{999E7562-C924-DF22-188F-C345056B5730}"/>
              </a:ext>
            </a:extLst>
          </p:cNvPr>
          <p:cNvSpPr>
            <a:spLocks noGrp="1"/>
          </p:cNvSpPr>
          <p:nvPr>
            <p:ph idx="1"/>
          </p:nvPr>
        </p:nvSpPr>
        <p:spPr>
          <a:xfrm>
            <a:off x="288388" y="1825625"/>
            <a:ext cx="11612880" cy="4351338"/>
          </a:xfrm>
        </p:spPr>
        <p:txBody>
          <a:bodyPr/>
          <a:lstStyle/>
          <a:p>
            <a:r>
              <a:rPr lang="en" altLang="zh-TW" sz="2400" dirty="0">
                <a:latin typeface="Helvetica" pitchFamily="2" charset="0"/>
              </a:rPr>
              <a:t>L</a:t>
            </a:r>
            <a:r>
              <a:rPr lang="en" altLang="zh-TW" sz="2400" dirty="0">
                <a:effectLst/>
                <a:latin typeface="Helvetica" pitchFamily="2" charset="0"/>
              </a:rPr>
              <a:t>arger the mean, variance, skewness, and kurtosis, the greater the call value.</a:t>
            </a:r>
          </a:p>
          <a:p>
            <a:endParaRPr lang="en" altLang="zh-TW" sz="2400" dirty="0">
              <a:effectLst/>
              <a:latin typeface="Helvetica" pitchFamily="2" charset="0"/>
            </a:endParaRPr>
          </a:p>
          <a:p>
            <a:r>
              <a:rPr lang="en" altLang="zh-TW" sz="2400" dirty="0">
                <a:solidFill>
                  <a:srgbClr val="FF0000"/>
                </a:solidFill>
                <a:effectLst/>
                <a:latin typeface="Helvetica" pitchFamily="2" charset="0"/>
              </a:rPr>
              <a:t>The most important factor is the heavy tail.</a:t>
            </a:r>
          </a:p>
          <a:p>
            <a:endParaRPr kumimoji="1" lang="en-US" altLang="zh-TW" dirty="0"/>
          </a:p>
          <a:p>
            <a:r>
              <a:rPr lang="en" altLang="zh-TW" sz="2400" i="1" dirty="0">
                <a:effectLst/>
                <a:latin typeface="Helvetica" pitchFamily="2" charset="0"/>
              </a:rPr>
              <a:t>Under fixed </a:t>
            </a:r>
            <a:r>
              <a:rPr lang="el-GR" altLang="zh-TW" sz="2400" i="1" dirty="0" err="1">
                <a:effectLst/>
                <a:latin typeface="Helvetica" pitchFamily="2" charset="0"/>
              </a:rPr>
              <a:t>ϑ</a:t>
            </a:r>
            <a:r>
              <a:rPr lang="el-GR" altLang="zh-TW" sz="2400" i="1" dirty="0">
                <a:effectLst/>
                <a:latin typeface="Helvetica" pitchFamily="2" charset="0"/>
              </a:rPr>
              <a:t>, </a:t>
            </a:r>
            <a:r>
              <a:rPr lang="en" altLang="zh-TW" sz="2400" i="1" dirty="0">
                <a:effectLst/>
                <a:latin typeface="Helvetica" pitchFamily="2" charset="0"/>
              </a:rPr>
              <a:t>p as </a:t>
            </a:r>
            <a:r>
              <a:rPr lang="el-GR" altLang="zh-TW" sz="2400" i="1" dirty="0" err="1">
                <a:effectLst/>
                <a:latin typeface="Helvetica" pitchFamily="2" charset="0"/>
              </a:rPr>
              <a:t>ϱ</a:t>
            </a:r>
            <a:r>
              <a:rPr lang="en" altLang="zh-TW" sz="2400" i="1" dirty="0">
                <a:effectLst/>
                <a:latin typeface="Helvetica" pitchFamily="2" charset="0"/>
              </a:rPr>
              <a:t> increases, call value decreases.</a:t>
            </a:r>
            <a:endParaRPr lang="el-GR" altLang="zh-TW" sz="2400" dirty="0">
              <a:effectLst/>
              <a:latin typeface="Helvetica" pitchFamily="2" charset="0"/>
            </a:endParaRPr>
          </a:p>
          <a:p>
            <a:r>
              <a:rPr lang="en" altLang="zh-TW" sz="2400" i="1" dirty="0">
                <a:effectLst/>
                <a:latin typeface="Helvetica" pitchFamily="2" charset="0"/>
              </a:rPr>
              <a:t>Under fixed </a:t>
            </a:r>
            <a:r>
              <a:rPr lang="el-GR" altLang="zh-TW" sz="2400" i="1" dirty="0" err="1">
                <a:effectLst/>
                <a:latin typeface="Helvetica" pitchFamily="2" charset="0"/>
              </a:rPr>
              <a:t>ϱ</a:t>
            </a:r>
            <a:r>
              <a:rPr lang="el-GR" altLang="zh-TW" sz="2400" i="1" dirty="0">
                <a:effectLst/>
                <a:latin typeface="Helvetica" pitchFamily="2" charset="0"/>
              </a:rPr>
              <a:t>, </a:t>
            </a:r>
            <a:r>
              <a:rPr lang="en" altLang="zh-TW" sz="2400" i="1" dirty="0">
                <a:effectLst/>
                <a:latin typeface="Helvetica" pitchFamily="2" charset="0"/>
              </a:rPr>
              <a:t>p as </a:t>
            </a:r>
            <a:r>
              <a:rPr lang="el-GR" altLang="zh-TW" sz="2400" i="1" dirty="0" err="1">
                <a:effectLst/>
                <a:latin typeface="Helvetica" pitchFamily="2" charset="0"/>
              </a:rPr>
              <a:t>ϑ</a:t>
            </a:r>
            <a:r>
              <a:rPr lang="en" altLang="zh-TW" sz="2400" i="1" dirty="0">
                <a:effectLst/>
                <a:latin typeface="Helvetica" pitchFamily="2" charset="0"/>
              </a:rPr>
              <a:t> increases, call value increases.</a:t>
            </a:r>
            <a:endParaRPr kumimoji="1" lang="en-US" altLang="zh-TW" sz="2400" dirty="0"/>
          </a:p>
          <a:p>
            <a:r>
              <a:rPr lang="en" altLang="zh-TW" sz="2400" i="1" dirty="0">
                <a:effectLst/>
                <a:latin typeface="Helvetica" pitchFamily="2" charset="0"/>
              </a:rPr>
              <a:t>Under fixed </a:t>
            </a:r>
            <a:r>
              <a:rPr lang="el-GR" altLang="zh-TW" sz="2400" i="1" dirty="0" err="1">
                <a:effectLst/>
                <a:latin typeface="Helvetica" pitchFamily="2" charset="0"/>
              </a:rPr>
              <a:t>ϱ</a:t>
            </a:r>
            <a:r>
              <a:rPr lang="el-GR" altLang="zh-TW" sz="2400" i="1" dirty="0">
                <a:effectLst/>
                <a:latin typeface="Helvetica" pitchFamily="2" charset="0"/>
              </a:rPr>
              <a:t>, </a:t>
            </a:r>
            <a:r>
              <a:rPr lang="el-GR" altLang="zh-TW" sz="2400" i="1" dirty="0" err="1">
                <a:effectLst/>
                <a:latin typeface="Helvetica" pitchFamily="2" charset="0"/>
              </a:rPr>
              <a:t>ϑ</a:t>
            </a:r>
            <a:r>
              <a:rPr lang="el-GR" altLang="zh-TW" sz="2400" i="1" dirty="0">
                <a:effectLst/>
                <a:latin typeface="Helvetica" pitchFamily="2" charset="0"/>
              </a:rPr>
              <a:t> </a:t>
            </a:r>
            <a:r>
              <a:rPr lang="en" altLang="zh-TW" sz="2400" i="1" dirty="0">
                <a:effectLst/>
                <a:latin typeface="Helvetica" pitchFamily="2" charset="0"/>
              </a:rPr>
              <a:t>as p increases, call value increases.</a:t>
            </a:r>
            <a:endParaRPr lang="en" altLang="zh-TW" sz="2400" dirty="0">
              <a:effectLst/>
              <a:latin typeface="Helvetica" pitchFamily="2" charset="0"/>
            </a:endParaRPr>
          </a:p>
          <a:p>
            <a:endParaRPr lang="en" altLang="zh-TW" dirty="0">
              <a:effectLst/>
              <a:latin typeface="Helvetica" pitchFamily="2" charset="0"/>
            </a:endParaRPr>
          </a:p>
          <a:p>
            <a:endParaRPr kumimoji="1" lang="zh-TW" altLang="en-US" dirty="0"/>
          </a:p>
        </p:txBody>
      </p:sp>
    </p:spTree>
    <p:extLst>
      <p:ext uri="{BB962C8B-B14F-4D97-AF65-F5344CB8AC3E}">
        <p14:creationId xmlns:p14="http://schemas.microsoft.com/office/powerpoint/2010/main" val="3231328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3D7E3-EEAA-B21C-8EF9-A67942F80BCC}"/>
              </a:ext>
            </a:extLst>
          </p:cNvPr>
          <p:cNvSpPr>
            <a:spLocks noGrp="1"/>
          </p:cNvSpPr>
          <p:nvPr>
            <p:ph type="title"/>
          </p:nvPr>
        </p:nvSpPr>
        <p:spPr/>
        <p:txBody>
          <a:bodyPr/>
          <a:lstStyle/>
          <a:p>
            <a:r>
              <a:rPr kumimoji="1" lang="en-US" altLang="zh-TW" dirty="0"/>
              <a:t>Double gamma jump diffusion model Greeks</a:t>
            </a:r>
            <a:endParaRPr kumimoji="1" lang="zh-TW" altLang="en-US" dirty="0"/>
          </a:p>
        </p:txBody>
      </p:sp>
      <p:sp>
        <p:nvSpPr>
          <p:cNvPr id="3" name="文字版面配置區 2">
            <a:extLst>
              <a:ext uri="{FF2B5EF4-FFF2-40B4-BE49-F238E27FC236}">
                <a16:creationId xmlns:a16="http://schemas.microsoft.com/office/drawing/2014/main" id="{D609CFE3-95BD-9AEC-133D-F6A2CD2B7266}"/>
              </a:ext>
            </a:extLst>
          </p:cNvPr>
          <p:cNvSpPr>
            <a:spLocks noGrp="1"/>
          </p:cNvSpPr>
          <p:nvPr>
            <p:ph type="body" idx="1"/>
          </p:nvPr>
        </p:nvSpPr>
        <p:spPr/>
        <p:txBody>
          <a:bodyPr/>
          <a:lstStyle/>
          <a:p>
            <a:endParaRPr kumimoji="1" lang="zh-TW" altLang="en-US"/>
          </a:p>
        </p:txBody>
      </p:sp>
    </p:spTree>
    <p:extLst>
      <p:ext uri="{BB962C8B-B14F-4D97-AF65-F5344CB8AC3E}">
        <p14:creationId xmlns:p14="http://schemas.microsoft.com/office/powerpoint/2010/main" val="4050162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DF7882-BB9B-2E00-2178-DBE116A0341E}"/>
              </a:ext>
            </a:extLst>
          </p:cNvPr>
          <p:cNvSpPr>
            <a:spLocks noGrp="1"/>
          </p:cNvSpPr>
          <p:nvPr>
            <p:ph type="title"/>
          </p:nvPr>
        </p:nvSpPr>
        <p:spPr/>
        <p:txBody>
          <a:bodyPr>
            <a:normAutofit/>
          </a:bodyPr>
          <a:lstStyle/>
          <a:p>
            <a:r>
              <a:rPr lang="en" altLang="zh-TW" sz="3600" dirty="0">
                <a:effectLst/>
                <a:latin typeface="Helvetica" pitchFamily="2" charset="0"/>
              </a:rPr>
              <a:t>DG Greeks value results under fixed mean and variance</a:t>
            </a:r>
            <a:endParaRPr kumimoji="1" lang="zh-TW" altLang="en-US" sz="3600" dirty="0"/>
          </a:p>
        </p:txBody>
      </p:sp>
      <p:pic>
        <p:nvPicPr>
          <p:cNvPr id="5" name="內容版面配置區 4">
            <a:extLst>
              <a:ext uri="{FF2B5EF4-FFF2-40B4-BE49-F238E27FC236}">
                <a16:creationId xmlns:a16="http://schemas.microsoft.com/office/drawing/2014/main" id="{D0F19B42-B418-CB1B-F8DF-E72799056457}"/>
              </a:ext>
            </a:extLst>
          </p:cNvPr>
          <p:cNvPicPr>
            <a:picLocks noGrp="1" noChangeAspect="1"/>
          </p:cNvPicPr>
          <p:nvPr>
            <p:ph idx="1"/>
          </p:nvPr>
        </p:nvPicPr>
        <p:blipFill>
          <a:blip r:embed="rId2"/>
          <a:stretch>
            <a:fillRect/>
          </a:stretch>
        </p:blipFill>
        <p:spPr>
          <a:xfrm>
            <a:off x="2998257" y="2282825"/>
            <a:ext cx="6195486" cy="2820333"/>
          </a:xfrm>
          <a:prstGeom prst="rect">
            <a:avLst/>
          </a:prstGeom>
        </p:spPr>
      </p:pic>
    </p:spTree>
    <p:extLst>
      <p:ext uri="{BB962C8B-B14F-4D97-AF65-F5344CB8AC3E}">
        <p14:creationId xmlns:p14="http://schemas.microsoft.com/office/powerpoint/2010/main" val="3962755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883413D2-41E6-DD28-F533-8FD4AFD5CED1}"/>
              </a:ext>
            </a:extLst>
          </p:cNvPr>
          <p:cNvPicPr>
            <a:picLocks noGrp="1" noChangeAspect="1"/>
          </p:cNvPicPr>
          <p:nvPr>
            <p:ph idx="1"/>
          </p:nvPr>
        </p:nvPicPr>
        <p:blipFill>
          <a:blip r:embed="rId2"/>
          <a:stretch>
            <a:fillRect/>
          </a:stretch>
        </p:blipFill>
        <p:spPr>
          <a:xfrm>
            <a:off x="1783666" y="822295"/>
            <a:ext cx="8624668" cy="2085181"/>
          </a:xfrm>
          <a:prstGeom prst="rect">
            <a:avLst/>
          </a:prstGeom>
        </p:spPr>
      </p:pic>
      <p:pic>
        <p:nvPicPr>
          <p:cNvPr id="6" name="圖片 5">
            <a:extLst>
              <a:ext uri="{FF2B5EF4-FFF2-40B4-BE49-F238E27FC236}">
                <a16:creationId xmlns:a16="http://schemas.microsoft.com/office/drawing/2014/main" id="{AF359FED-2C6A-E140-9628-B15C1AFF3C57}"/>
              </a:ext>
            </a:extLst>
          </p:cNvPr>
          <p:cNvPicPr>
            <a:picLocks noChangeAspect="1"/>
          </p:cNvPicPr>
          <p:nvPr/>
        </p:nvPicPr>
        <p:blipFill rotWithShape="1">
          <a:blip r:embed="rId3"/>
          <a:srcRect l="5324" t="10383" r="8884" b="2407"/>
          <a:stretch/>
        </p:blipFill>
        <p:spPr>
          <a:xfrm>
            <a:off x="3001108" y="2907476"/>
            <a:ext cx="6189784" cy="3804205"/>
          </a:xfrm>
          <a:prstGeom prst="rect">
            <a:avLst/>
          </a:prstGeom>
        </p:spPr>
      </p:pic>
      <p:sp>
        <p:nvSpPr>
          <p:cNvPr id="7" name="內容版面配置區 2">
            <a:extLst>
              <a:ext uri="{FF2B5EF4-FFF2-40B4-BE49-F238E27FC236}">
                <a16:creationId xmlns:a16="http://schemas.microsoft.com/office/drawing/2014/main" id="{C7FF986E-4AB5-DDB2-FA48-E1BBFDB62FFB}"/>
              </a:ext>
            </a:extLst>
          </p:cNvPr>
          <p:cNvSpPr txBox="1">
            <a:spLocks/>
          </p:cNvSpPr>
          <p:nvPr/>
        </p:nvSpPr>
        <p:spPr>
          <a:xfrm>
            <a:off x="838200" y="445697"/>
            <a:ext cx="10515600" cy="4511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dirty="0"/>
              <a:t>delta</a:t>
            </a:r>
            <a:endParaRPr kumimoji="1" lang="zh-TW" altLang="en-US" dirty="0"/>
          </a:p>
        </p:txBody>
      </p:sp>
    </p:spTree>
    <p:extLst>
      <p:ext uri="{BB962C8B-B14F-4D97-AF65-F5344CB8AC3E}">
        <p14:creationId xmlns:p14="http://schemas.microsoft.com/office/powerpoint/2010/main" val="1005944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FB215EC2-C53E-B7AF-9CC5-40583E70E703}"/>
              </a:ext>
            </a:extLst>
          </p:cNvPr>
          <p:cNvPicPr>
            <a:picLocks noGrp="1" noChangeAspect="1"/>
          </p:cNvPicPr>
          <p:nvPr>
            <p:ph idx="1"/>
          </p:nvPr>
        </p:nvPicPr>
        <p:blipFill>
          <a:blip r:embed="rId2"/>
          <a:stretch>
            <a:fillRect/>
          </a:stretch>
        </p:blipFill>
        <p:spPr>
          <a:xfrm>
            <a:off x="1394460" y="834587"/>
            <a:ext cx="9403080" cy="2318506"/>
          </a:xfrm>
          <a:prstGeom prst="rect">
            <a:avLst/>
          </a:prstGeom>
        </p:spPr>
      </p:pic>
      <p:pic>
        <p:nvPicPr>
          <p:cNvPr id="6" name="圖片 5">
            <a:extLst>
              <a:ext uri="{FF2B5EF4-FFF2-40B4-BE49-F238E27FC236}">
                <a16:creationId xmlns:a16="http://schemas.microsoft.com/office/drawing/2014/main" id="{FDA5C63F-7E73-CB84-0379-DE765870015D}"/>
              </a:ext>
            </a:extLst>
          </p:cNvPr>
          <p:cNvPicPr>
            <a:picLocks noChangeAspect="1"/>
          </p:cNvPicPr>
          <p:nvPr/>
        </p:nvPicPr>
        <p:blipFill rotWithShape="1">
          <a:blip r:embed="rId3"/>
          <a:srcRect l="3680" t="10927" r="9170" b="1808"/>
          <a:stretch/>
        </p:blipFill>
        <p:spPr>
          <a:xfrm>
            <a:off x="3126465" y="3153093"/>
            <a:ext cx="5939070" cy="3595512"/>
          </a:xfrm>
          <a:prstGeom prst="rect">
            <a:avLst/>
          </a:prstGeom>
        </p:spPr>
      </p:pic>
      <p:sp>
        <p:nvSpPr>
          <p:cNvPr id="7" name="內容版面配置區 2">
            <a:extLst>
              <a:ext uri="{FF2B5EF4-FFF2-40B4-BE49-F238E27FC236}">
                <a16:creationId xmlns:a16="http://schemas.microsoft.com/office/drawing/2014/main" id="{084D2BEC-02A0-320E-6444-88D583842036}"/>
              </a:ext>
            </a:extLst>
          </p:cNvPr>
          <p:cNvSpPr txBox="1">
            <a:spLocks/>
          </p:cNvSpPr>
          <p:nvPr/>
        </p:nvSpPr>
        <p:spPr>
          <a:xfrm>
            <a:off x="838200" y="38686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dirty="0"/>
              <a:t>gamma</a:t>
            </a:r>
            <a:endParaRPr kumimoji="1" lang="zh-TW" altLang="en-US" dirty="0"/>
          </a:p>
        </p:txBody>
      </p:sp>
    </p:spTree>
    <p:extLst>
      <p:ext uri="{BB962C8B-B14F-4D97-AF65-F5344CB8AC3E}">
        <p14:creationId xmlns:p14="http://schemas.microsoft.com/office/powerpoint/2010/main" val="2309419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530C258A-F754-F37B-BCF6-07C4A8A8CA69}"/>
              </a:ext>
            </a:extLst>
          </p:cNvPr>
          <p:cNvPicPr>
            <a:picLocks noGrp="1" noChangeAspect="1"/>
          </p:cNvPicPr>
          <p:nvPr>
            <p:ph idx="1"/>
          </p:nvPr>
        </p:nvPicPr>
        <p:blipFill>
          <a:blip r:embed="rId2"/>
          <a:stretch>
            <a:fillRect/>
          </a:stretch>
        </p:blipFill>
        <p:spPr>
          <a:xfrm>
            <a:off x="1838763" y="684032"/>
            <a:ext cx="8514471" cy="2052559"/>
          </a:xfrm>
          <a:prstGeom prst="rect">
            <a:avLst/>
          </a:prstGeom>
        </p:spPr>
      </p:pic>
      <p:pic>
        <p:nvPicPr>
          <p:cNvPr id="6" name="圖片 5">
            <a:extLst>
              <a:ext uri="{FF2B5EF4-FFF2-40B4-BE49-F238E27FC236}">
                <a16:creationId xmlns:a16="http://schemas.microsoft.com/office/drawing/2014/main" id="{71485E4A-8008-B48A-43CE-EA564403EABD}"/>
              </a:ext>
            </a:extLst>
          </p:cNvPr>
          <p:cNvPicPr>
            <a:picLocks noChangeAspect="1"/>
          </p:cNvPicPr>
          <p:nvPr/>
        </p:nvPicPr>
        <p:blipFill rotWithShape="1">
          <a:blip r:embed="rId3"/>
          <a:srcRect l="6756" t="10572" r="9443" b="3510"/>
          <a:stretch/>
        </p:blipFill>
        <p:spPr>
          <a:xfrm>
            <a:off x="2839329" y="2736591"/>
            <a:ext cx="6513341" cy="4037428"/>
          </a:xfrm>
          <a:prstGeom prst="rect">
            <a:avLst/>
          </a:prstGeom>
        </p:spPr>
      </p:pic>
      <p:sp>
        <p:nvSpPr>
          <p:cNvPr id="7" name="內容版面配置區 2">
            <a:extLst>
              <a:ext uri="{FF2B5EF4-FFF2-40B4-BE49-F238E27FC236}">
                <a16:creationId xmlns:a16="http://schemas.microsoft.com/office/drawing/2014/main" id="{1F9738B3-4029-435F-166F-4E9D962DA0D5}"/>
              </a:ext>
            </a:extLst>
          </p:cNvPr>
          <p:cNvSpPr txBox="1">
            <a:spLocks/>
          </p:cNvSpPr>
          <p:nvPr/>
        </p:nvSpPr>
        <p:spPr>
          <a:xfrm>
            <a:off x="838198" y="30637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dirty="0" err="1"/>
              <a:t>vega</a:t>
            </a:r>
            <a:endParaRPr kumimoji="1" lang="zh-TW" altLang="en-US" dirty="0"/>
          </a:p>
        </p:txBody>
      </p:sp>
    </p:spTree>
    <p:extLst>
      <p:ext uri="{BB962C8B-B14F-4D97-AF65-F5344CB8AC3E}">
        <p14:creationId xmlns:p14="http://schemas.microsoft.com/office/powerpoint/2010/main" val="3837256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25FB24B0-7FA6-83B2-28EF-BD8C20068A1B}"/>
              </a:ext>
            </a:extLst>
          </p:cNvPr>
          <p:cNvPicPr>
            <a:picLocks noGrp="1" noChangeAspect="1"/>
          </p:cNvPicPr>
          <p:nvPr>
            <p:ph idx="1"/>
          </p:nvPr>
        </p:nvPicPr>
        <p:blipFill>
          <a:blip r:embed="rId2"/>
          <a:stretch>
            <a:fillRect/>
          </a:stretch>
        </p:blipFill>
        <p:spPr>
          <a:xfrm>
            <a:off x="1989047" y="829992"/>
            <a:ext cx="8213905" cy="1932219"/>
          </a:xfrm>
          <a:prstGeom prst="rect">
            <a:avLst/>
          </a:prstGeom>
        </p:spPr>
      </p:pic>
      <p:pic>
        <p:nvPicPr>
          <p:cNvPr id="7" name="圖片 6">
            <a:extLst>
              <a:ext uri="{FF2B5EF4-FFF2-40B4-BE49-F238E27FC236}">
                <a16:creationId xmlns:a16="http://schemas.microsoft.com/office/drawing/2014/main" id="{3D9D43CA-FDE0-4DC5-7369-90860F64BCAF}"/>
              </a:ext>
            </a:extLst>
          </p:cNvPr>
          <p:cNvPicPr>
            <a:picLocks noChangeAspect="1"/>
          </p:cNvPicPr>
          <p:nvPr/>
        </p:nvPicPr>
        <p:blipFill rotWithShape="1">
          <a:blip r:embed="rId3"/>
          <a:srcRect l="5761" t="11171" r="9171" b="3210"/>
          <a:stretch/>
        </p:blipFill>
        <p:spPr>
          <a:xfrm>
            <a:off x="2790092" y="2834640"/>
            <a:ext cx="6611816" cy="4023360"/>
          </a:xfrm>
          <a:prstGeom prst="rect">
            <a:avLst/>
          </a:prstGeom>
        </p:spPr>
      </p:pic>
      <p:sp>
        <p:nvSpPr>
          <p:cNvPr id="8" name="內容版面配置區 2">
            <a:extLst>
              <a:ext uri="{FF2B5EF4-FFF2-40B4-BE49-F238E27FC236}">
                <a16:creationId xmlns:a16="http://schemas.microsoft.com/office/drawing/2014/main" id="{67A9465B-82FE-596F-D955-94FCB3C7E6DA}"/>
              </a:ext>
            </a:extLst>
          </p:cNvPr>
          <p:cNvSpPr txBox="1">
            <a:spLocks/>
          </p:cNvSpPr>
          <p:nvPr/>
        </p:nvSpPr>
        <p:spPr>
          <a:xfrm>
            <a:off x="838199" y="49498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a:t>theta</a:t>
            </a:r>
            <a:endParaRPr kumimoji="1" lang="zh-TW" altLang="en-US" dirty="0"/>
          </a:p>
        </p:txBody>
      </p:sp>
    </p:spTree>
    <p:extLst>
      <p:ext uri="{BB962C8B-B14F-4D97-AF65-F5344CB8AC3E}">
        <p14:creationId xmlns:p14="http://schemas.microsoft.com/office/powerpoint/2010/main" val="1227540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29AAEF24-5159-46A3-CB9A-2363152A4DF7}"/>
              </a:ext>
            </a:extLst>
          </p:cNvPr>
          <p:cNvPicPr>
            <a:picLocks noGrp="1" noChangeAspect="1"/>
          </p:cNvPicPr>
          <p:nvPr>
            <p:ph idx="1"/>
          </p:nvPr>
        </p:nvPicPr>
        <p:blipFill>
          <a:blip r:embed="rId2"/>
          <a:stretch>
            <a:fillRect/>
          </a:stretch>
        </p:blipFill>
        <p:spPr>
          <a:xfrm>
            <a:off x="1653540" y="607574"/>
            <a:ext cx="8884920" cy="2179320"/>
          </a:xfrm>
          <a:prstGeom prst="rect">
            <a:avLst/>
          </a:prstGeom>
        </p:spPr>
      </p:pic>
      <p:pic>
        <p:nvPicPr>
          <p:cNvPr id="6" name="圖片 5">
            <a:extLst>
              <a:ext uri="{FF2B5EF4-FFF2-40B4-BE49-F238E27FC236}">
                <a16:creationId xmlns:a16="http://schemas.microsoft.com/office/drawing/2014/main" id="{8D27DC22-04CD-5F72-5DEE-4F1B9B346A40}"/>
              </a:ext>
            </a:extLst>
          </p:cNvPr>
          <p:cNvPicPr>
            <a:picLocks noChangeAspect="1"/>
          </p:cNvPicPr>
          <p:nvPr/>
        </p:nvPicPr>
        <p:blipFill rotWithShape="1">
          <a:blip r:embed="rId3"/>
          <a:srcRect l="6937" t="10927" r="8990" b="3604"/>
          <a:stretch/>
        </p:blipFill>
        <p:spPr>
          <a:xfrm>
            <a:off x="2828778" y="2786894"/>
            <a:ext cx="6534443" cy="4016327"/>
          </a:xfrm>
          <a:prstGeom prst="rect">
            <a:avLst/>
          </a:prstGeom>
        </p:spPr>
      </p:pic>
      <p:sp>
        <p:nvSpPr>
          <p:cNvPr id="7" name="內容版面配置區 2">
            <a:extLst>
              <a:ext uri="{FF2B5EF4-FFF2-40B4-BE49-F238E27FC236}">
                <a16:creationId xmlns:a16="http://schemas.microsoft.com/office/drawing/2014/main" id="{C9806F92-5640-FE72-8AC1-B69BCF4277DA}"/>
              </a:ext>
            </a:extLst>
          </p:cNvPr>
          <p:cNvSpPr txBox="1">
            <a:spLocks/>
          </p:cNvSpPr>
          <p:nvPr/>
        </p:nvSpPr>
        <p:spPr>
          <a:xfrm>
            <a:off x="838199" y="44371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a:t>rho</a:t>
            </a:r>
            <a:endParaRPr kumimoji="1" lang="zh-TW" altLang="en-US" dirty="0"/>
          </a:p>
        </p:txBody>
      </p:sp>
    </p:spTree>
    <p:extLst>
      <p:ext uri="{BB962C8B-B14F-4D97-AF65-F5344CB8AC3E}">
        <p14:creationId xmlns:p14="http://schemas.microsoft.com/office/powerpoint/2010/main" val="3850712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83B258-BE2D-8AF7-06C8-836757C65E33}"/>
              </a:ext>
            </a:extLst>
          </p:cNvPr>
          <p:cNvSpPr>
            <a:spLocks noGrp="1"/>
          </p:cNvSpPr>
          <p:nvPr>
            <p:ph type="title"/>
          </p:nvPr>
        </p:nvSpPr>
        <p:spPr/>
        <p:txBody>
          <a:bodyPr/>
          <a:lstStyle/>
          <a:p>
            <a:r>
              <a:rPr kumimoji="1" lang="en-US" altLang="zh-TW" dirty="0"/>
              <a:t>Moments of Double gamma</a:t>
            </a:r>
            <a:endParaRPr kumimoji="1" lang="zh-TW" altLang="en-US" dirty="0"/>
          </a:p>
        </p:txBody>
      </p:sp>
      <p:pic>
        <p:nvPicPr>
          <p:cNvPr id="8" name="內容版面配置區 7">
            <a:extLst>
              <a:ext uri="{FF2B5EF4-FFF2-40B4-BE49-F238E27FC236}">
                <a16:creationId xmlns:a16="http://schemas.microsoft.com/office/drawing/2014/main" id="{AE9873ED-85D3-232F-CB24-2B8FFEDF1C2E}"/>
              </a:ext>
            </a:extLst>
          </p:cNvPr>
          <p:cNvPicPr>
            <a:picLocks noGrp="1" noChangeAspect="1"/>
          </p:cNvPicPr>
          <p:nvPr>
            <p:ph idx="1"/>
          </p:nvPr>
        </p:nvPicPr>
        <p:blipFill>
          <a:blip r:embed="rId3"/>
          <a:stretch>
            <a:fillRect/>
          </a:stretch>
        </p:blipFill>
        <p:spPr>
          <a:xfrm>
            <a:off x="3138913" y="2328203"/>
            <a:ext cx="5914173" cy="1014304"/>
          </a:xfrm>
          <a:prstGeom prst="rect">
            <a:avLst/>
          </a:prstGeom>
        </p:spPr>
      </p:pic>
      <p:pic>
        <p:nvPicPr>
          <p:cNvPr id="9" name="圖片 8">
            <a:extLst>
              <a:ext uri="{FF2B5EF4-FFF2-40B4-BE49-F238E27FC236}">
                <a16:creationId xmlns:a16="http://schemas.microsoft.com/office/drawing/2014/main" id="{0251ECA5-49B9-BCA1-4C5D-99261F880519}"/>
              </a:ext>
            </a:extLst>
          </p:cNvPr>
          <p:cNvPicPr>
            <a:picLocks noChangeAspect="1"/>
          </p:cNvPicPr>
          <p:nvPr/>
        </p:nvPicPr>
        <p:blipFill>
          <a:blip r:embed="rId4"/>
          <a:stretch>
            <a:fillRect/>
          </a:stretch>
        </p:blipFill>
        <p:spPr>
          <a:xfrm>
            <a:off x="1186946" y="4073116"/>
            <a:ext cx="9818108" cy="1589129"/>
          </a:xfrm>
          <a:prstGeom prst="rect">
            <a:avLst/>
          </a:prstGeom>
        </p:spPr>
      </p:pic>
    </p:spTree>
    <p:extLst>
      <p:ext uri="{BB962C8B-B14F-4D97-AF65-F5344CB8AC3E}">
        <p14:creationId xmlns:p14="http://schemas.microsoft.com/office/powerpoint/2010/main" val="2947698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F003D3-644D-2434-1DFA-45DE67C9EA6C}"/>
              </a:ext>
            </a:extLst>
          </p:cNvPr>
          <p:cNvSpPr>
            <a:spLocks noGrp="1"/>
          </p:cNvSpPr>
          <p:nvPr>
            <p:ph type="title"/>
          </p:nvPr>
        </p:nvSpPr>
        <p:spPr/>
        <p:txBody>
          <a:bodyPr>
            <a:normAutofit/>
          </a:bodyPr>
          <a:lstStyle/>
          <a:p>
            <a:r>
              <a:rPr lang="en" altLang="zh-TW" sz="3600" dirty="0">
                <a:effectLst/>
                <a:latin typeface="Helvetica" pitchFamily="2" charset="0"/>
              </a:rPr>
              <a:t>DG Greeks value results under fixed mean and variance with different parameters</a:t>
            </a:r>
            <a:endParaRPr kumimoji="1" lang="zh-TW" altLang="en-US" sz="3600" dirty="0"/>
          </a:p>
        </p:txBody>
      </p:sp>
      <p:pic>
        <p:nvPicPr>
          <p:cNvPr id="7" name="內容版面配置區 6">
            <a:extLst>
              <a:ext uri="{FF2B5EF4-FFF2-40B4-BE49-F238E27FC236}">
                <a16:creationId xmlns:a16="http://schemas.microsoft.com/office/drawing/2014/main" id="{A178C73B-4480-0AFE-D8C5-89FE78C47A77}"/>
              </a:ext>
            </a:extLst>
          </p:cNvPr>
          <p:cNvPicPr>
            <a:picLocks noGrp="1" noChangeAspect="1"/>
          </p:cNvPicPr>
          <p:nvPr>
            <p:ph idx="1"/>
          </p:nvPr>
        </p:nvPicPr>
        <p:blipFill>
          <a:blip r:embed="rId2"/>
          <a:stretch>
            <a:fillRect/>
          </a:stretch>
        </p:blipFill>
        <p:spPr>
          <a:xfrm>
            <a:off x="2765474" y="1690688"/>
            <a:ext cx="6139375" cy="2190800"/>
          </a:xfrm>
          <a:prstGeom prst="rect">
            <a:avLst/>
          </a:prstGeom>
        </p:spPr>
      </p:pic>
      <p:pic>
        <p:nvPicPr>
          <p:cNvPr id="9" name="圖片 8">
            <a:extLst>
              <a:ext uri="{FF2B5EF4-FFF2-40B4-BE49-F238E27FC236}">
                <a16:creationId xmlns:a16="http://schemas.microsoft.com/office/drawing/2014/main" id="{0BF621CB-CB64-716B-3F4F-79FA0F4D72CE}"/>
              </a:ext>
            </a:extLst>
          </p:cNvPr>
          <p:cNvPicPr>
            <a:picLocks noChangeAspect="1"/>
          </p:cNvPicPr>
          <p:nvPr/>
        </p:nvPicPr>
        <p:blipFill rotWithShape="1">
          <a:blip r:embed="rId3"/>
          <a:srcRect l="5323" t="10328" r="9262" b="1359"/>
          <a:stretch/>
        </p:blipFill>
        <p:spPr>
          <a:xfrm>
            <a:off x="812701" y="3881488"/>
            <a:ext cx="4761577" cy="2976512"/>
          </a:xfrm>
          <a:prstGeom prst="rect">
            <a:avLst/>
          </a:prstGeom>
        </p:spPr>
      </p:pic>
      <p:pic>
        <p:nvPicPr>
          <p:cNvPr id="11" name="圖片 10">
            <a:extLst>
              <a:ext uri="{FF2B5EF4-FFF2-40B4-BE49-F238E27FC236}">
                <a16:creationId xmlns:a16="http://schemas.microsoft.com/office/drawing/2014/main" id="{6E723BCA-2AA5-6CF0-B623-72244D6A5F45}"/>
              </a:ext>
            </a:extLst>
          </p:cNvPr>
          <p:cNvPicPr>
            <a:picLocks noChangeAspect="1"/>
          </p:cNvPicPr>
          <p:nvPr/>
        </p:nvPicPr>
        <p:blipFill rotWithShape="1">
          <a:blip r:embed="rId4"/>
          <a:srcRect l="3227" t="11076" r="9353" b="1957"/>
          <a:stretch/>
        </p:blipFill>
        <p:spPr>
          <a:xfrm>
            <a:off x="6430398" y="3881488"/>
            <a:ext cx="4948901" cy="2976512"/>
          </a:xfrm>
          <a:prstGeom prst="rect">
            <a:avLst/>
          </a:prstGeom>
        </p:spPr>
      </p:pic>
      <p:sp>
        <p:nvSpPr>
          <p:cNvPr id="12" name="內容版面配置區 2">
            <a:extLst>
              <a:ext uri="{FF2B5EF4-FFF2-40B4-BE49-F238E27FC236}">
                <a16:creationId xmlns:a16="http://schemas.microsoft.com/office/drawing/2014/main" id="{357A7460-30A3-4ACA-C592-9BF3D32877B6}"/>
              </a:ext>
            </a:extLst>
          </p:cNvPr>
          <p:cNvSpPr txBox="1">
            <a:spLocks/>
          </p:cNvSpPr>
          <p:nvPr/>
        </p:nvSpPr>
        <p:spPr>
          <a:xfrm>
            <a:off x="744538" y="1690688"/>
            <a:ext cx="10515600" cy="4511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dirty="0"/>
              <a:t>delta</a:t>
            </a:r>
            <a:endParaRPr kumimoji="1" lang="zh-TW" altLang="en-US" dirty="0"/>
          </a:p>
        </p:txBody>
      </p:sp>
    </p:spTree>
    <p:extLst>
      <p:ext uri="{BB962C8B-B14F-4D97-AF65-F5344CB8AC3E}">
        <p14:creationId xmlns:p14="http://schemas.microsoft.com/office/powerpoint/2010/main" val="1202084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A36921B1-557E-9886-BE61-F0CEFFD9A5FC}"/>
              </a:ext>
            </a:extLst>
          </p:cNvPr>
          <p:cNvPicPr>
            <a:picLocks noGrp="1" noChangeAspect="1"/>
          </p:cNvPicPr>
          <p:nvPr>
            <p:ph idx="1"/>
          </p:nvPr>
        </p:nvPicPr>
        <p:blipFill rotWithShape="1">
          <a:blip r:embed="rId2"/>
          <a:srcRect l="4799" t="10418" r="9214" b="2924"/>
          <a:stretch/>
        </p:blipFill>
        <p:spPr>
          <a:xfrm>
            <a:off x="134816" y="3138651"/>
            <a:ext cx="5713014" cy="3480992"/>
          </a:xfrm>
        </p:spPr>
      </p:pic>
      <p:pic>
        <p:nvPicPr>
          <p:cNvPr id="7" name="圖片 6">
            <a:extLst>
              <a:ext uri="{FF2B5EF4-FFF2-40B4-BE49-F238E27FC236}">
                <a16:creationId xmlns:a16="http://schemas.microsoft.com/office/drawing/2014/main" id="{BDE86813-08C3-1CE4-2EDD-99B71020DF94}"/>
              </a:ext>
            </a:extLst>
          </p:cNvPr>
          <p:cNvPicPr>
            <a:picLocks noChangeAspect="1"/>
          </p:cNvPicPr>
          <p:nvPr/>
        </p:nvPicPr>
        <p:blipFill>
          <a:blip r:embed="rId3"/>
          <a:stretch>
            <a:fillRect/>
          </a:stretch>
        </p:blipFill>
        <p:spPr>
          <a:xfrm>
            <a:off x="2209800" y="304394"/>
            <a:ext cx="7772400" cy="2772588"/>
          </a:xfrm>
          <a:prstGeom prst="rect">
            <a:avLst/>
          </a:prstGeom>
        </p:spPr>
      </p:pic>
      <p:pic>
        <p:nvPicPr>
          <p:cNvPr id="11" name="圖片 10">
            <a:extLst>
              <a:ext uri="{FF2B5EF4-FFF2-40B4-BE49-F238E27FC236}">
                <a16:creationId xmlns:a16="http://schemas.microsoft.com/office/drawing/2014/main" id="{DF3C28AB-D09F-A479-C397-840121B17FB3}"/>
              </a:ext>
            </a:extLst>
          </p:cNvPr>
          <p:cNvPicPr>
            <a:picLocks noChangeAspect="1"/>
          </p:cNvPicPr>
          <p:nvPr/>
        </p:nvPicPr>
        <p:blipFill rotWithShape="1">
          <a:blip r:embed="rId4"/>
          <a:srcRect l="3860" t="10776" r="9443" b="3156"/>
          <a:stretch/>
        </p:blipFill>
        <p:spPr>
          <a:xfrm>
            <a:off x="6096000" y="3137713"/>
            <a:ext cx="5713013" cy="3429000"/>
          </a:xfrm>
          <a:prstGeom prst="rect">
            <a:avLst/>
          </a:prstGeom>
        </p:spPr>
      </p:pic>
      <p:sp>
        <p:nvSpPr>
          <p:cNvPr id="12" name="內容版面配置區 2">
            <a:extLst>
              <a:ext uri="{FF2B5EF4-FFF2-40B4-BE49-F238E27FC236}">
                <a16:creationId xmlns:a16="http://schemas.microsoft.com/office/drawing/2014/main" id="{C7BDF8E9-062D-46D0-FDB2-6913BF76575E}"/>
              </a:ext>
            </a:extLst>
          </p:cNvPr>
          <p:cNvSpPr txBox="1">
            <a:spLocks/>
          </p:cNvSpPr>
          <p:nvPr/>
        </p:nvSpPr>
        <p:spPr>
          <a:xfrm>
            <a:off x="590030" y="41885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a:t>gamma</a:t>
            </a:r>
            <a:endParaRPr kumimoji="1" lang="zh-TW" altLang="en-US" dirty="0"/>
          </a:p>
        </p:txBody>
      </p:sp>
    </p:spTree>
    <p:extLst>
      <p:ext uri="{BB962C8B-B14F-4D97-AF65-F5344CB8AC3E}">
        <p14:creationId xmlns:p14="http://schemas.microsoft.com/office/powerpoint/2010/main" val="155386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8BEA7787-A757-0AD1-F75B-F099ADE8DC08}"/>
              </a:ext>
            </a:extLst>
          </p:cNvPr>
          <p:cNvPicPr>
            <a:picLocks noGrp="1" noChangeAspect="1"/>
          </p:cNvPicPr>
          <p:nvPr>
            <p:ph idx="1"/>
          </p:nvPr>
        </p:nvPicPr>
        <p:blipFill rotWithShape="1">
          <a:blip r:embed="rId2"/>
          <a:srcRect l="7422" t="10495" r="9116" b="3346"/>
          <a:stretch/>
        </p:blipFill>
        <p:spPr>
          <a:xfrm>
            <a:off x="566562" y="3052452"/>
            <a:ext cx="5421243" cy="3383517"/>
          </a:xfrm>
        </p:spPr>
      </p:pic>
      <p:pic>
        <p:nvPicPr>
          <p:cNvPr id="4" name="圖片 3">
            <a:extLst>
              <a:ext uri="{FF2B5EF4-FFF2-40B4-BE49-F238E27FC236}">
                <a16:creationId xmlns:a16="http://schemas.microsoft.com/office/drawing/2014/main" id="{F3F62C04-9948-7827-85DA-2C5ED68D7808}"/>
              </a:ext>
            </a:extLst>
          </p:cNvPr>
          <p:cNvPicPr>
            <a:picLocks noChangeAspect="1"/>
          </p:cNvPicPr>
          <p:nvPr/>
        </p:nvPicPr>
        <p:blipFill>
          <a:blip r:embed="rId3"/>
          <a:stretch>
            <a:fillRect/>
          </a:stretch>
        </p:blipFill>
        <p:spPr>
          <a:xfrm>
            <a:off x="2209800" y="276426"/>
            <a:ext cx="7772400" cy="2717886"/>
          </a:xfrm>
          <a:prstGeom prst="rect">
            <a:avLst/>
          </a:prstGeom>
        </p:spPr>
      </p:pic>
      <p:pic>
        <p:nvPicPr>
          <p:cNvPr id="8" name="圖片 7">
            <a:extLst>
              <a:ext uri="{FF2B5EF4-FFF2-40B4-BE49-F238E27FC236}">
                <a16:creationId xmlns:a16="http://schemas.microsoft.com/office/drawing/2014/main" id="{E0758FD2-52D8-DCFF-2426-954099ECB3CA}"/>
              </a:ext>
            </a:extLst>
          </p:cNvPr>
          <p:cNvPicPr>
            <a:picLocks noChangeAspect="1"/>
          </p:cNvPicPr>
          <p:nvPr/>
        </p:nvPicPr>
        <p:blipFill rotWithShape="1">
          <a:blip r:embed="rId4"/>
          <a:srcRect l="5489" t="11477" r="9443" b="3204"/>
          <a:stretch/>
        </p:blipFill>
        <p:spPr>
          <a:xfrm>
            <a:off x="6095999" y="3083011"/>
            <a:ext cx="5529439" cy="3352958"/>
          </a:xfrm>
          <a:prstGeom prst="rect">
            <a:avLst/>
          </a:prstGeom>
        </p:spPr>
      </p:pic>
      <p:sp>
        <p:nvSpPr>
          <p:cNvPr id="9" name="內容版面配置區 2">
            <a:extLst>
              <a:ext uri="{FF2B5EF4-FFF2-40B4-BE49-F238E27FC236}">
                <a16:creationId xmlns:a16="http://schemas.microsoft.com/office/drawing/2014/main" id="{84AFE7C8-C7AD-CA09-1514-D82F4128C348}"/>
              </a:ext>
            </a:extLst>
          </p:cNvPr>
          <p:cNvSpPr txBox="1">
            <a:spLocks/>
          </p:cNvSpPr>
          <p:nvPr/>
        </p:nvSpPr>
        <p:spPr>
          <a:xfrm>
            <a:off x="730005" y="40815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a:t>vega</a:t>
            </a:r>
            <a:endParaRPr kumimoji="1" lang="zh-TW" altLang="en-US" dirty="0"/>
          </a:p>
        </p:txBody>
      </p:sp>
    </p:spTree>
    <p:extLst>
      <p:ext uri="{BB962C8B-B14F-4D97-AF65-F5344CB8AC3E}">
        <p14:creationId xmlns:p14="http://schemas.microsoft.com/office/powerpoint/2010/main" val="1142399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33B6C9FE-545F-B0FF-37E4-14CC9A6F1E17}"/>
              </a:ext>
            </a:extLst>
          </p:cNvPr>
          <p:cNvPicPr>
            <a:picLocks noGrp="1" noChangeAspect="1"/>
          </p:cNvPicPr>
          <p:nvPr>
            <p:ph idx="1"/>
          </p:nvPr>
        </p:nvPicPr>
        <p:blipFill rotWithShape="1">
          <a:blip r:embed="rId2"/>
          <a:srcRect l="6152" t="11226" r="9310" b="3747"/>
          <a:stretch/>
        </p:blipFill>
        <p:spPr>
          <a:xfrm>
            <a:off x="523730" y="3131765"/>
            <a:ext cx="5356566" cy="3257287"/>
          </a:xfrm>
        </p:spPr>
      </p:pic>
      <p:pic>
        <p:nvPicPr>
          <p:cNvPr id="4" name="圖片 3">
            <a:extLst>
              <a:ext uri="{FF2B5EF4-FFF2-40B4-BE49-F238E27FC236}">
                <a16:creationId xmlns:a16="http://schemas.microsoft.com/office/drawing/2014/main" id="{A33B8F65-234F-4B14-3763-B4EDE41DB67D}"/>
              </a:ext>
            </a:extLst>
          </p:cNvPr>
          <p:cNvPicPr>
            <a:picLocks noChangeAspect="1"/>
          </p:cNvPicPr>
          <p:nvPr/>
        </p:nvPicPr>
        <p:blipFill>
          <a:blip r:embed="rId3"/>
          <a:stretch>
            <a:fillRect/>
          </a:stretch>
        </p:blipFill>
        <p:spPr>
          <a:xfrm>
            <a:off x="2209800" y="307368"/>
            <a:ext cx="7772400" cy="2766640"/>
          </a:xfrm>
          <a:prstGeom prst="rect">
            <a:avLst/>
          </a:prstGeom>
        </p:spPr>
      </p:pic>
      <p:pic>
        <p:nvPicPr>
          <p:cNvPr id="8" name="圖片 7">
            <a:extLst>
              <a:ext uri="{FF2B5EF4-FFF2-40B4-BE49-F238E27FC236}">
                <a16:creationId xmlns:a16="http://schemas.microsoft.com/office/drawing/2014/main" id="{BAF177CF-5814-EE90-0B68-4E0190C931B4}"/>
              </a:ext>
            </a:extLst>
          </p:cNvPr>
          <p:cNvPicPr>
            <a:picLocks noChangeAspect="1"/>
          </p:cNvPicPr>
          <p:nvPr/>
        </p:nvPicPr>
        <p:blipFill rotWithShape="1">
          <a:blip r:embed="rId4"/>
          <a:srcRect l="4584" t="11376" r="9533" b="3305"/>
          <a:stretch/>
        </p:blipFill>
        <p:spPr>
          <a:xfrm>
            <a:off x="6096000" y="3131765"/>
            <a:ext cx="5423096" cy="3257287"/>
          </a:xfrm>
          <a:prstGeom prst="rect">
            <a:avLst/>
          </a:prstGeom>
        </p:spPr>
      </p:pic>
      <p:sp>
        <p:nvSpPr>
          <p:cNvPr id="9" name="內容版面配置區 2">
            <a:extLst>
              <a:ext uri="{FF2B5EF4-FFF2-40B4-BE49-F238E27FC236}">
                <a16:creationId xmlns:a16="http://schemas.microsoft.com/office/drawing/2014/main" id="{F3225117-E15E-1953-EDC9-04675AC97570}"/>
              </a:ext>
            </a:extLst>
          </p:cNvPr>
          <p:cNvSpPr txBox="1">
            <a:spLocks/>
          </p:cNvSpPr>
          <p:nvPr/>
        </p:nvSpPr>
        <p:spPr>
          <a:xfrm>
            <a:off x="622496" y="30736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a:t>theta</a:t>
            </a:r>
            <a:endParaRPr kumimoji="1" lang="zh-TW" altLang="en-US" dirty="0"/>
          </a:p>
        </p:txBody>
      </p:sp>
    </p:spTree>
    <p:extLst>
      <p:ext uri="{BB962C8B-B14F-4D97-AF65-F5344CB8AC3E}">
        <p14:creationId xmlns:p14="http://schemas.microsoft.com/office/powerpoint/2010/main" val="3032952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046F9BCE-C5DD-3267-269F-187F05B11E9D}"/>
              </a:ext>
            </a:extLst>
          </p:cNvPr>
          <p:cNvPicPr>
            <a:picLocks noGrp="1" noChangeAspect="1"/>
          </p:cNvPicPr>
          <p:nvPr>
            <p:ph idx="1"/>
          </p:nvPr>
        </p:nvPicPr>
        <p:blipFill rotWithShape="1">
          <a:blip r:embed="rId2"/>
          <a:srcRect l="7714" t="11079" r="9018" b="3409"/>
          <a:stretch/>
        </p:blipFill>
        <p:spPr>
          <a:xfrm>
            <a:off x="574431" y="3064578"/>
            <a:ext cx="5521569" cy="3428297"/>
          </a:xfrm>
        </p:spPr>
      </p:pic>
      <p:pic>
        <p:nvPicPr>
          <p:cNvPr id="4" name="圖片 3">
            <a:extLst>
              <a:ext uri="{FF2B5EF4-FFF2-40B4-BE49-F238E27FC236}">
                <a16:creationId xmlns:a16="http://schemas.microsoft.com/office/drawing/2014/main" id="{88908CF2-F3E6-E0A8-33FA-7AF39D30F901}"/>
              </a:ext>
            </a:extLst>
          </p:cNvPr>
          <p:cNvPicPr>
            <a:picLocks noChangeAspect="1"/>
          </p:cNvPicPr>
          <p:nvPr/>
        </p:nvPicPr>
        <p:blipFill>
          <a:blip r:embed="rId3"/>
          <a:stretch>
            <a:fillRect/>
          </a:stretch>
        </p:blipFill>
        <p:spPr>
          <a:xfrm>
            <a:off x="2209800" y="317391"/>
            <a:ext cx="7772400" cy="2746594"/>
          </a:xfrm>
          <a:prstGeom prst="rect">
            <a:avLst/>
          </a:prstGeom>
        </p:spPr>
      </p:pic>
      <p:pic>
        <p:nvPicPr>
          <p:cNvPr id="8" name="圖片 7">
            <a:extLst>
              <a:ext uri="{FF2B5EF4-FFF2-40B4-BE49-F238E27FC236}">
                <a16:creationId xmlns:a16="http://schemas.microsoft.com/office/drawing/2014/main" id="{AD336D9A-657F-3EBA-E89E-17C4FDAE8919}"/>
              </a:ext>
            </a:extLst>
          </p:cNvPr>
          <p:cNvPicPr>
            <a:picLocks noChangeAspect="1"/>
          </p:cNvPicPr>
          <p:nvPr/>
        </p:nvPicPr>
        <p:blipFill rotWithShape="1">
          <a:blip r:embed="rId4"/>
          <a:srcRect l="4132" t="10851" r="9353" b="3231"/>
          <a:stretch/>
        </p:blipFill>
        <p:spPr>
          <a:xfrm>
            <a:off x="6096000" y="3063985"/>
            <a:ext cx="5693446" cy="3418449"/>
          </a:xfrm>
          <a:prstGeom prst="rect">
            <a:avLst/>
          </a:prstGeom>
        </p:spPr>
      </p:pic>
      <p:sp>
        <p:nvSpPr>
          <p:cNvPr id="9" name="內容版面配置區 2">
            <a:extLst>
              <a:ext uri="{FF2B5EF4-FFF2-40B4-BE49-F238E27FC236}">
                <a16:creationId xmlns:a16="http://schemas.microsoft.com/office/drawing/2014/main" id="{7F48D937-A3B4-3E85-E5B9-F8D499B98260}"/>
              </a:ext>
            </a:extLst>
          </p:cNvPr>
          <p:cNvSpPr txBox="1">
            <a:spLocks/>
          </p:cNvSpPr>
          <p:nvPr/>
        </p:nvSpPr>
        <p:spPr>
          <a:xfrm>
            <a:off x="838200" y="3651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a:t>rho</a:t>
            </a:r>
            <a:endParaRPr kumimoji="1" lang="zh-TW" altLang="en-US" dirty="0"/>
          </a:p>
        </p:txBody>
      </p:sp>
    </p:spTree>
    <p:extLst>
      <p:ext uri="{BB962C8B-B14F-4D97-AF65-F5344CB8AC3E}">
        <p14:creationId xmlns:p14="http://schemas.microsoft.com/office/powerpoint/2010/main" val="1346715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12D40-56BB-D525-3947-9FE113DC7E67}"/>
              </a:ext>
            </a:extLst>
          </p:cNvPr>
          <p:cNvSpPr>
            <a:spLocks noGrp="1"/>
          </p:cNvSpPr>
          <p:nvPr>
            <p:ph type="title"/>
          </p:nvPr>
        </p:nvSpPr>
        <p:spPr/>
        <p:txBody>
          <a:bodyPr>
            <a:normAutofit/>
          </a:bodyPr>
          <a:lstStyle/>
          <a:p>
            <a:r>
              <a:rPr lang="en" altLang="zh-TW" sz="3600" dirty="0">
                <a:effectLst/>
                <a:latin typeface="Helvetica" pitchFamily="2" charset="0"/>
              </a:rPr>
              <a:t>DG Greeks value results under fixed </a:t>
            </a:r>
            <a:r>
              <a:rPr lang="el-GR" altLang="zh-TW" sz="3600" dirty="0" err="1">
                <a:effectLst/>
                <a:latin typeface="Helvetica" pitchFamily="2" charset="0"/>
              </a:rPr>
              <a:t>ϑ</a:t>
            </a:r>
            <a:r>
              <a:rPr lang="el-GR" altLang="zh-TW" sz="3600" dirty="0">
                <a:effectLst/>
                <a:latin typeface="Helvetica" pitchFamily="2" charset="0"/>
              </a:rPr>
              <a:t>, </a:t>
            </a:r>
            <a:r>
              <a:rPr lang="en" altLang="zh-TW" sz="3600" dirty="0">
                <a:effectLst/>
                <a:latin typeface="Helvetica" pitchFamily="2" charset="0"/>
              </a:rPr>
              <a:t>p while changing </a:t>
            </a:r>
            <a:r>
              <a:rPr lang="el-GR" altLang="zh-TW" sz="3600" dirty="0" err="1">
                <a:effectLst/>
                <a:latin typeface="Helvetica" pitchFamily="2" charset="0"/>
              </a:rPr>
              <a:t>ϱ</a:t>
            </a:r>
            <a:endParaRPr kumimoji="1" lang="zh-TW" altLang="en-US" sz="3600" dirty="0"/>
          </a:p>
        </p:txBody>
      </p:sp>
      <p:pic>
        <p:nvPicPr>
          <p:cNvPr id="5" name="內容版面配置區 4">
            <a:extLst>
              <a:ext uri="{FF2B5EF4-FFF2-40B4-BE49-F238E27FC236}">
                <a16:creationId xmlns:a16="http://schemas.microsoft.com/office/drawing/2014/main" id="{7643109B-EB51-08B9-4A72-140CDDEC5DF7}"/>
              </a:ext>
            </a:extLst>
          </p:cNvPr>
          <p:cNvPicPr>
            <a:picLocks noGrp="1" noChangeAspect="1"/>
          </p:cNvPicPr>
          <p:nvPr>
            <p:ph idx="1"/>
          </p:nvPr>
        </p:nvPicPr>
        <p:blipFill rotWithShape="1">
          <a:blip r:embed="rId2"/>
          <a:srcRect l="6675" t="10095" r="7780" b="3423"/>
          <a:stretch/>
        </p:blipFill>
        <p:spPr>
          <a:xfrm>
            <a:off x="6030350" y="2208626"/>
            <a:ext cx="6161650" cy="3763109"/>
          </a:xfrm>
        </p:spPr>
      </p:pic>
      <p:pic>
        <p:nvPicPr>
          <p:cNvPr id="7" name="圖片 6">
            <a:extLst>
              <a:ext uri="{FF2B5EF4-FFF2-40B4-BE49-F238E27FC236}">
                <a16:creationId xmlns:a16="http://schemas.microsoft.com/office/drawing/2014/main" id="{7F6A19EA-0D79-2D16-EC50-386DE7CEA5E2}"/>
              </a:ext>
            </a:extLst>
          </p:cNvPr>
          <p:cNvPicPr>
            <a:picLocks noChangeAspect="1"/>
          </p:cNvPicPr>
          <p:nvPr/>
        </p:nvPicPr>
        <p:blipFill rotWithShape="1">
          <a:blip r:embed="rId3"/>
          <a:srcRect l="8276" t="10508" r="9135" b="4651"/>
          <a:stretch/>
        </p:blipFill>
        <p:spPr>
          <a:xfrm>
            <a:off x="62004" y="2264897"/>
            <a:ext cx="5968346" cy="3706837"/>
          </a:xfrm>
          <a:prstGeom prst="rect">
            <a:avLst/>
          </a:prstGeom>
        </p:spPr>
      </p:pic>
      <p:sp>
        <p:nvSpPr>
          <p:cNvPr id="8" name="內容版面配置區 2">
            <a:extLst>
              <a:ext uri="{FF2B5EF4-FFF2-40B4-BE49-F238E27FC236}">
                <a16:creationId xmlns:a16="http://schemas.microsoft.com/office/drawing/2014/main" id="{4799B584-D9FC-7868-186E-0ECFA6F89627}"/>
              </a:ext>
            </a:extLst>
          </p:cNvPr>
          <p:cNvSpPr txBox="1">
            <a:spLocks/>
          </p:cNvSpPr>
          <p:nvPr/>
        </p:nvSpPr>
        <p:spPr>
          <a:xfrm>
            <a:off x="838200" y="1825625"/>
            <a:ext cx="10515600" cy="4511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a:t>delta</a:t>
            </a:r>
            <a:endParaRPr kumimoji="1" lang="zh-TW" altLang="en-US" dirty="0"/>
          </a:p>
        </p:txBody>
      </p:sp>
    </p:spTree>
    <p:extLst>
      <p:ext uri="{BB962C8B-B14F-4D97-AF65-F5344CB8AC3E}">
        <p14:creationId xmlns:p14="http://schemas.microsoft.com/office/powerpoint/2010/main" val="2397393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93DDB3AB-1041-98A9-757B-89DC619A6048}"/>
              </a:ext>
            </a:extLst>
          </p:cNvPr>
          <p:cNvPicPr>
            <a:picLocks noGrp="1" noChangeAspect="1"/>
          </p:cNvPicPr>
          <p:nvPr>
            <p:ph idx="1"/>
          </p:nvPr>
        </p:nvPicPr>
        <p:blipFill rotWithShape="1">
          <a:blip r:embed="rId2"/>
          <a:srcRect l="5271" t="10478" r="9409" b="3422"/>
          <a:stretch/>
        </p:blipFill>
        <p:spPr>
          <a:xfrm>
            <a:off x="150055" y="2302609"/>
            <a:ext cx="5945945" cy="3627768"/>
          </a:xfrm>
        </p:spPr>
      </p:pic>
      <p:pic>
        <p:nvPicPr>
          <p:cNvPr id="7" name="圖片 6">
            <a:extLst>
              <a:ext uri="{FF2B5EF4-FFF2-40B4-BE49-F238E27FC236}">
                <a16:creationId xmlns:a16="http://schemas.microsoft.com/office/drawing/2014/main" id="{BF5283CE-AA52-9310-2FAF-8BD96ADB73AF}"/>
              </a:ext>
            </a:extLst>
          </p:cNvPr>
          <p:cNvPicPr>
            <a:picLocks noChangeAspect="1"/>
          </p:cNvPicPr>
          <p:nvPr/>
        </p:nvPicPr>
        <p:blipFill rotWithShape="1">
          <a:blip r:embed="rId3"/>
          <a:srcRect l="4584" t="11076" r="9262" b="3454"/>
          <a:stretch/>
        </p:blipFill>
        <p:spPr>
          <a:xfrm>
            <a:off x="6171028" y="2302609"/>
            <a:ext cx="6020972" cy="3611318"/>
          </a:xfrm>
          <a:prstGeom prst="rect">
            <a:avLst/>
          </a:prstGeom>
        </p:spPr>
      </p:pic>
      <p:sp>
        <p:nvSpPr>
          <p:cNvPr id="8" name="內容版面配置區 2">
            <a:extLst>
              <a:ext uri="{FF2B5EF4-FFF2-40B4-BE49-F238E27FC236}">
                <a16:creationId xmlns:a16="http://schemas.microsoft.com/office/drawing/2014/main" id="{3CB3121A-4AD6-C1B5-8FEE-E559B5D051F8}"/>
              </a:ext>
            </a:extLst>
          </p:cNvPr>
          <p:cNvSpPr txBox="1">
            <a:spLocks/>
          </p:cNvSpPr>
          <p:nvPr/>
        </p:nvSpPr>
        <p:spPr>
          <a:xfrm>
            <a:off x="838200" y="12533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a:t>gamma</a:t>
            </a:r>
            <a:endParaRPr kumimoji="1" lang="zh-TW" altLang="en-US" dirty="0"/>
          </a:p>
        </p:txBody>
      </p:sp>
    </p:spTree>
    <p:extLst>
      <p:ext uri="{BB962C8B-B14F-4D97-AF65-F5344CB8AC3E}">
        <p14:creationId xmlns:p14="http://schemas.microsoft.com/office/powerpoint/2010/main" val="3905406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958C654-53FF-A935-1E2D-9767C27B8A60}"/>
              </a:ext>
            </a:extLst>
          </p:cNvPr>
          <p:cNvPicPr>
            <a:picLocks noGrp="1" noChangeAspect="1"/>
          </p:cNvPicPr>
          <p:nvPr>
            <p:ph idx="1"/>
          </p:nvPr>
        </p:nvPicPr>
        <p:blipFill rotWithShape="1">
          <a:blip r:embed="rId2"/>
          <a:srcRect l="6381" t="10419" r="8757" b="2938"/>
          <a:stretch/>
        </p:blipFill>
        <p:spPr>
          <a:xfrm>
            <a:off x="194604" y="2055488"/>
            <a:ext cx="5753686" cy="3548880"/>
          </a:xfrm>
        </p:spPr>
      </p:pic>
      <p:pic>
        <p:nvPicPr>
          <p:cNvPr id="7" name="圖片 6">
            <a:extLst>
              <a:ext uri="{FF2B5EF4-FFF2-40B4-BE49-F238E27FC236}">
                <a16:creationId xmlns:a16="http://schemas.microsoft.com/office/drawing/2014/main" id="{86FEC66A-6D43-E92E-FFC1-0D5825E118FA}"/>
              </a:ext>
            </a:extLst>
          </p:cNvPr>
          <p:cNvPicPr>
            <a:picLocks noChangeAspect="1"/>
          </p:cNvPicPr>
          <p:nvPr/>
        </p:nvPicPr>
        <p:blipFill rotWithShape="1">
          <a:blip r:embed="rId3"/>
          <a:srcRect l="6813" t="10542" r="9386" b="3322"/>
          <a:stretch/>
        </p:blipFill>
        <p:spPr>
          <a:xfrm>
            <a:off x="6096000" y="2055488"/>
            <a:ext cx="5715238" cy="3548880"/>
          </a:xfrm>
          <a:prstGeom prst="rect">
            <a:avLst/>
          </a:prstGeom>
        </p:spPr>
      </p:pic>
      <p:sp>
        <p:nvSpPr>
          <p:cNvPr id="8" name="內容版面配置區 2">
            <a:extLst>
              <a:ext uri="{FF2B5EF4-FFF2-40B4-BE49-F238E27FC236}">
                <a16:creationId xmlns:a16="http://schemas.microsoft.com/office/drawing/2014/main" id="{4FA48977-64C6-3319-8E31-B470541A836F}"/>
              </a:ext>
            </a:extLst>
          </p:cNvPr>
          <p:cNvSpPr txBox="1">
            <a:spLocks/>
          </p:cNvSpPr>
          <p:nvPr/>
        </p:nvSpPr>
        <p:spPr>
          <a:xfrm>
            <a:off x="838200" y="13262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a:t>vega</a:t>
            </a:r>
            <a:endParaRPr kumimoji="1" lang="zh-TW" altLang="en-US" dirty="0"/>
          </a:p>
        </p:txBody>
      </p:sp>
    </p:spTree>
    <p:extLst>
      <p:ext uri="{BB962C8B-B14F-4D97-AF65-F5344CB8AC3E}">
        <p14:creationId xmlns:p14="http://schemas.microsoft.com/office/powerpoint/2010/main" val="1080813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B6595B7E-4923-891B-EBD1-DEC1289D6CCC}"/>
              </a:ext>
            </a:extLst>
          </p:cNvPr>
          <p:cNvPicPr>
            <a:picLocks noGrp="1" noChangeAspect="1"/>
          </p:cNvPicPr>
          <p:nvPr>
            <p:ph idx="1"/>
          </p:nvPr>
        </p:nvPicPr>
        <p:blipFill rotWithShape="1">
          <a:blip r:embed="rId2"/>
          <a:srcRect l="4232" t="10741" r="9343" b="3261"/>
          <a:stretch/>
        </p:blipFill>
        <p:spPr>
          <a:xfrm>
            <a:off x="357492" y="1754944"/>
            <a:ext cx="5569696" cy="3348112"/>
          </a:xfrm>
        </p:spPr>
      </p:pic>
      <p:pic>
        <p:nvPicPr>
          <p:cNvPr id="7" name="圖片 6">
            <a:extLst>
              <a:ext uri="{FF2B5EF4-FFF2-40B4-BE49-F238E27FC236}">
                <a16:creationId xmlns:a16="http://schemas.microsoft.com/office/drawing/2014/main" id="{BEB11FDE-ABE3-38CA-1A12-D690CEEEC6C3}"/>
              </a:ext>
            </a:extLst>
          </p:cNvPr>
          <p:cNvPicPr>
            <a:picLocks noChangeAspect="1"/>
          </p:cNvPicPr>
          <p:nvPr/>
        </p:nvPicPr>
        <p:blipFill rotWithShape="1">
          <a:blip r:embed="rId3"/>
          <a:srcRect l="4642" t="10786" r="9386" b="3378"/>
          <a:stretch/>
        </p:blipFill>
        <p:spPr>
          <a:xfrm>
            <a:off x="6096000" y="1754944"/>
            <a:ext cx="5550971" cy="3348112"/>
          </a:xfrm>
          <a:prstGeom prst="rect">
            <a:avLst/>
          </a:prstGeom>
        </p:spPr>
      </p:pic>
      <p:sp>
        <p:nvSpPr>
          <p:cNvPr id="8" name="內容版面配置區 2">
            <a:extLst>
              <a:ext uri="{FF2B5EF4-FFF2-40B4-BE49-F238E27FC236}">
                <a16:creationId xmlns:a16="http://schemas.microsoft.com/office/drawing/2014/main" id="{E3DD7DCC-7EE0-0DEA-8747-AB85A1F3E723}"/>
              </a:ext>
            </a:extLst>
          </p:cNvPr>
          <p:cNvSpPr txBox="1">
            <a:spLocks/>
          </p:cNvSpPr>
          <p:nvPr/>
        </p:nvSpPr>
        <p:spPr>
          <a:xfrm>
            <a:off x="669388" y="110150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dirty="0"/>
              <a:t>theta</a:t>
            </a:r>
            <a:endParaRPr kumimoji="1" lang="zh-TW" altLang="en-US" dirty="0"/>
          </a:p>
        </p:txBody>
      </p:sp>
    </p:spTree>
    <p:extLst>
      <p:ext uri="{BB962C8B-B14F-4D97-AF65-F5344CB8AC3E}">
        <p14:creationId xmlns:p14="http://schemas.microsoft.com/office/powerpoint/2010/main" val="865545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5A5D846C-17AA-5E80-18AF-1A5E79F1E6D6}"/>
              </a:ext>
            </a:extLst>
          </p:cNvPr>
          <p:cNvPicPr>
            <a:picLocks noGrp="1" noChangeAspect="1"/>
          </p:cNvPicPr>
          <p:nvPr>
            <p:ph idx="1"/>
          </p:nvPr>
        </p:nvPicPr>
        <p:blipFill rotWithShape="1">
          <a:blip r:embed="rId2"/>
          <a:srcRect l="7749" t="10653" r="9050" b="3585"/>
          <a:stretch/>
        </p:blipFill>
        <p:spPr>
          <a:xfrm>
            <a:off x="193531" y="1586132"/>
            <a:ext cx="5902469" cy="3675501"/>
          </a:xfrm>
        </p:spPr>
      </p:pic>
      <p:pic>
        <p:nvPicPr>
          <p:cNvPr id="7" name="圖片 6">
            <a:extLst>
              <a:ext uri="{FF2B5EF4-FFF2-40B4-BE49-F238E27FC236}">
                <a16:creationId xmlns:a16="http://schemas.microsoft.com/office/drawing/2014/main" id="{2145B428-3AE5-48B8-16A6-1CAD2176B465}"/>
              </a:ext>
            </a:extLst>
          </p:cNvPr>
          <p:cNvPicPr>
            <a:picLocks noChangeAspect="1"/>
          </p:cNvPicPr>
          <p:nvPr/>
        </p:nvPicPr>
        <p:blipFill rotWithShape="1">
          <a:blip r:embed="rId3"/>
          <a:srcRect l="7628" t="11111" r="9114" b="3501"/>
          <a:stretch/>
        </p:blipFill>
        <p:spPr>
          <a:xfrm>
            <a:off x="6096000" y="1617784"/>
            <a:ext cx="5932386" cy="3675501"/>
          </a:xfrm>
          <a:prstGeom prst="rect">
            <a:avLst/>
          </a:prstGeom>
        </p:spPr>
      </p:pic>
      <p:sp>
        <p:nvSpPr>
          <p:cNvPr id="10" name="內容版面配置區 2">
            <a:extLst>
              <a:ext uri="{FF2B5EF4-FFF2-40B4-BE49-F238E27FC236}">
                <a16:creationId xmlns:a16="http://schemas.microsoft.com/office/drawing/2014/main" id="{2C272229-AC2E-7024-25CB-117459D6B8A5}"/>
              </a:ext>
            </a:extLst>
          </p:cNvPr>
          <p:cNvSpPr txBox="1">
            <a:spLocks/>
          </p:cNvSpPr>
          <p:nvPr/>
        </p:nvSpPr>
        <p:spPr>
          <a:xfrm>
            <a:off x="838200" y="88887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a:t>rho</a:t>
            </a:r>
            <a:endParaRPr kumimoji="1" lang="zh-TW" altLang="en-US" dirty="0"/>
          </a:p>
        </p:txBody>
      </p:sp>
    </p:spTree>
    <p:extLst>
      <p:ext uri="{BB962C8B-B14F-4D97-AF65-F5344CB8AC3E}">
        <p14:creationId xmlns:p14="http://schemas.microsoft.com/office/powerpoint/2010/main" val="1052863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3D7E3-EEAA-B21C-8EF9-A67942F80BCC}"/>
              </a:ext>
            </a:extLst>
          </p:cNvPr>
          <p:cNvSpPr>
            <a:spLocks noGrp="1"/>
          </p:cNvSpPr>
          <p:nvPr>
            <p:ph type="title"/>
          </p:nvPr>
        </p:nvSpPr>
        <p:spPr/>
        <p:txBody>
          <a:bodyPr/>
          <a:lstStyle/>
          <a:p>
            <a:r>
              <a:rPr kumimoji="1" lang="en-US" altLang="zh-TW" dirty="0"/>
              <a:t>Introduction</a:t>
            </a:r>
            <a:endParaRPr kumimoji="1" lang="zh-TW" altLang="en-US" dirty="0"/>
          </a:p>
        </p:txBody>
      </p:sp>
      <p:sp>
        <p:nvSpPr>
          <p:cNvPr id="3" name="文字版面配置區 2">
            <a:extLst>
              <a:ext uri="{FF2B5EF4-FFF2-40B4-BE49-F238E27FC236}">
                <a16:creationId xmlns:a16="http://schemas.microsoft.com/office/drawing/2014/main" id="{D609CFE3-95BD-9AEC-133D-F6A2CD2B7266}"/>
              </a:ext>
            </a:extLst>
          </p:cNvPr>
          <p:cNvSpPr>
            <a:spLocks noGrp="1"/>
          </p:cNvSpPr>
          <p:nvPr>
            <p:ph type="body" idx="1"/>
          </p:nvPr>
        </p:nvSpPr>
        <p:spPr/>
        <p:txBody>
          <a:bodyPr/>
          <a:lstStyle/>
          <a:p>
            <a:endParaRPr kumimoji="1" lang="zh-TW" altLang="en-US"/>
          </a:p>
        </p:txBody>
      </p:sp>
    </p:spTree>
    <p:extLst>
      <p:ext uri="{BB962C8B-B14F-4D97-AF65-F5344CB8AC3E}">
        <p14:creationId xmlns:p14="http://schemas.microsoft.com/office/powerpoint/2010/main" val="13793147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E6A6A3-7F8F-F7A8-2C54-AC9FCA1807E1}"/>
              </a:ext>
            </a:extLst>
          </p:cNvPr>
          <p:cNvSpPr>
            <a:spLocks noGrp="1"/>
          </p:cNvSpPr>
          <p:nvPr>
            <p:ph type="title"/>
          </p:nvPr>
        </p:nvSpPr>
        <p:spPr/>
        <p:txBody>
          <a:bodyPr>
            <a:normAutofit/>
          </a:bodyPr>
          <a:lstStyle/>
          <a:p>
            <a:r>
              <a:rPr lang="en" altLang="zh-TW" sz="3600" dirty="0">
                <a:effectLst/>
                <a:latin typeface="Helvetica" pitchFamily="2" charset="0"/>
              </a:rPr>
              <a:t>DG Greeks value results under fixed </a:t>
            </a:r>
            <a:r>
              <a:rPr lang="el-GR" altLang="zh-TW" sz="3600" dirty="0" err="1">
                <a:effectLst/>
                <a:latin typeface="Helvetica" pitchFamily="2" charset="0"/>
              </a:rPr>
              <a:t>ϱ</a:t>
            </a:r>
            <a:r>
              <a:rPr lang="el-GR" altLang="zh-TW" sz="3600" dirty="0">
                <a:effectLst/>
                <a:latin typeface="Helvetica" pitchFamily="2" charset="0"/>
              </a:rPr>
              <a:t>, </a:t>
            </a:r>
            <a:r>
              <a:rPr lang="en" altLang="zh-TW" sz="3600" dirty="0">
                <a:effectLst/>
                <a:latin typeface="Helvetica" pitchFamily="2" charset="0"/>
              </a:rPr>
              <a:t>p while changing </a:t>
            </a:r>
            <a:r>
              <a:rPr lang="el-GR" altLang="zh-TW" sz="3600" dirty="0" err="1">
                <a:effectLst/>
                <a:latin typeface="Helvetica" pitchFamily="2" charset="0"/>
              </a:rPr>
              <a:t>ϑ</a:t>
            </a:r>
            <a:endParaRPr lang="el-GR" altLang="zh-TW" sz="3600" dirty="0">
              <a:effectLst/>
              <a:latin typeface="Helvetica" pitchFamily="2" charset="0"/>
            </a:endParaRPr>
          </a:p>
        </p:txBody>
      </p:sp>
      <p:sp>
        <p:nvSpPr>
          <p:cNvPr id="3" name="內容版面配置區 2">
            <a:extLst>
              <a:ext uri="{FF2B5EF4-FFF2-40B4-BE49-F238E27FC236}">
                <a16:creationId xmlns:a16="http://schemas.microsoft.com/office/drawing/2014/main" id="{8B11BD46-F3E6-2DFC-2FEA-D7514C436B3E}"/>
              </a:ext>
            </a:extLst>
          </p:cNvPr>
          <p:cNvSpPr>
            <a:spLocks noGrp="1"/>
          </p:cNvSpPr>
          <p:nvPr>
            <p:ph idx="1"/>
          </p:nvPr>
        </p:nvSpPr>
        <p:spPr>
          <a:xfrm>
            <a:off x="838200" y="1825625"/>
            <a:ext cx="10515600" cy="4511870"/>
          </a:xfrm>
        </p:spPr>
        <p:txBody>
          <a:bodyPr>
            <a:normAutofit/>
          </a:bodyPr>
          <a:lstStyle/>
          <a:p>
            <a:r>
              <a:rPr kumimoji="1" lang="en-US" altLang="zh-TW" dirty="0"/>
              <a:t>delta</a:t>
            </a:r>
            <a:endParaRPr kumimoji="1" lang="zh-TW" altLang="en-US" dirty="0"/>
          </a:p>
        </p:txBody>
      </p:sp>
      <p:pic>
        <p:nvPicPr>
          <p:cNvPr id="5" name="圖片 4">
            <a:extLst>
              <a:ext uri="{FF2B5EF4-FFF2-40B4-BE49-F238E27FC236}">
                <a16:creationId xmlns:a16="http://schemas.microsoft.com/office/drawing/2014/main" id="{5A32EA38-EC45-47A7-698D-F3A86CC723A2}"/>
              </a:ext>
            </a:extLst>
          </p:cNvPr>
          <p:cNvPicPr>
            <a:picLocks noChangeAspect="1"/>
          </p:cNvPicPr>
          <p:nvPr/>
        </p:nvPicPr>
        <p:blipFill rotWithShape="1">
          <a:blip r:embed="rId2"/>
          <a:srcRect l="7900" t="10336" r="9023" b="5163"/>
          <a:stretch/>
        </p:blipFill>
        <p:spPr>
          <a:xfrm>
            <a:off x="1" y="2321169"/>
            <a:ext cx="5950634" cy="3656453"/>
          </a:xfrm>
          <a:prstGeom prst="rect">
            <a:avLst/>
          </a:prstGeom>
        </p:spPr>
      </p:pic>
      <p:pic>
        <p:nvPicPr>
          <p:cNvPr id="7" name="圖片 6">
            <a:extLst>
              <a:ext uri="{FF2B5EF4-FFF2-40B4-BE49-F238E27FC236}">
                <a16:creationId xmlns:a16="http://schemas.microsoft.com/office/drawing/2014/main" id="{33517D7A-F630-FEA6-8ACD-4BB30033F78B}"/>
              </a:ext>
            </a:extLst>
          </p:cNvPr>
          <p:cNvPicPr>
            <a:picLocks noChangeAspect="1"/>
          </p:cNvPicPr>
          <p:nvPr/>
        </p:nvPicPr>
        <p:blipFill rotWithShape="1">
          <a:blip r:embed="rId3"/>
          <a:srcRect l="8898" t="10927" r="9443" b="5999"/>
          <a:stretch/>
        </p:blipFill>
        <p:spPr>
          <a:xfrm>
            <a:off x="5956514" y="2321169"/>
            <a:ext cx="5944755" cy="3656453"/>
          </a:xfrm>
          <a:prstGeom prst="rect">
            <a:avLst/>
          </a:prstGeom>
        </p:spPr>
      </p:pic>
    </p:spTree>
    <p:extLst>
      <p:ext uri="{BB962C8B-B14F-4D97-AF65-F5344CB8AC3E}">
        <p14:creationId xmlns:p14="http://schemas.microsoft.com/office/powerpoint/2010/main" val="613685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ECDC88C-FB56-40B4-C5B6-DAEA1D22BAB1}"/>
              </a:ext>
            </a:extLst>
          </p:cNvPr>
          <p:cNvSpPr>
            <a:spLocks noGrp="1"/>
          </p:cNvSpPr>
          <p:nvPr>
            <p:ph idx="1"/>
          </p:nvPr>
        </p:nvSpPr>
        <p:spPr>
          <a:xfrm>
            <a:off x="948859" y="960462"/>
            <a:ext cx="10515600" cy="4351338"/>
          </a:xfrm>
        </p:spPr>
        <p:txBody>
          <a:bodyPr/>
          <a:lstStyle/>
          <a:p>
            <a:r>
              <a:rPr kumimoji="1" lang="en-US" altLang="zh-TW" dirty="0"/>
              <a:t>gamma</a:t>
            </a:r>
            <a:endParaRPr kumimoji="1" lang="zh-TW" altLang="en-US" dirty="0"/>
          </a:p>
        </p:txBody>
      </p:sp>
      <p:pic>
        <p:nvPicPr>
          <p:cNvPr id="5" name="圖片 4">
            <a:extLst>
              <a:ext uri="{FF2B5EF4-FFF2-40B4-BE49-F238E27FC236}">
                <a16:creationId xmlns:a16="http://schemas.microsoft.com/office/drawing/2014/main" id="{AF2B4A41-BE14-1AE8-56C8-878F3B4464C2}"/>
              </a:ext>
            </a:extLst>
          </p:cNvPr>
          <p:cNvPicPr>
            <a:picLocks noChangeAspect="1"/>
          </p:cNvPicPr>
          <p:nvPr/>
        </p:nvPicPr>
        <p:blipFill rotWithShape="1">
          <a:blip r:embed="rId2"/>
          <a:srcRect l="5185" t="10636" r="9114" b="2928"/>
          <a:stretch/>
        </p:blipFill>
        <p:spPr>
          <a:xfrm>
            <a:off x="105506" y="1776046"/>
            <a:ext cx="6101153" cy="3717388"/>
          </a:xfrm>
          <a:prstGeom prst="rect">
            <a:avLst/>
          </a:prstGeom>
        </p:spPr>
      </p:pic>
      <p:pic>
        <p:nvPicPr>
          <p:cNvPr id="7" name="圖片 6">
            <a:extLst>
              <a:ext uri="{FF2B5EF4-FFF2-40B4-BE49-F238E27FC236}">
                <a16:creationId xmlns:a16="http://schemas.microsoft.com/office/drawing/2014/main" id="{F44231CE-E316-42C1-77E5-4712A6A77D83}"/>
              </a:ext>
            </a:extLst>
          </p:cNvPr>
          <p:cNvPicPr>
            <a:picLocks noChangeAspect="1"/>
          </p:cNvPicPr>
          <p:nvPr/>
        </p:nvPicPr>
        <p:blipFill rotWithShape="1">
          <a:blip r:embed="rId3"/>
          <a:srcRect l="4871" t="11226" r="9427" b="2407"/>
          <a:stretch/>
        </p:blipFill>
        <p:spPr>
          <a:xfrm>
            <a:off x="6096000" y="1776047"/>
            <a:ext cx="6101152" cy="3717387"/>
          </a:xfrm>
          <a:prstGeom prst="rect">
            <a:avLst/>
          </a:prstGeom>
        </p:spPr>
      </p:pic>
    </p:spTree>
    <p:extLst>
      <p:ext uri="{BB962C8B-B14F-4D97-AF65-F5344CB8AC3E}">
        <p14:creationId xmlns:p14="http://schemas.microsoft.com/office/powerpoint/2010/main" val="696627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546BB67-0392-5F1E-9486-28C946BC5F23}"/>
              </a:ext>
            </a:extLst>
          </p:cNvPr>
          <p:cNvSpPr>
            <a:spLocks noGrp="1"/>
          </p:cNvSpPr>
          <p:nvPr>
            <p:ph idx="1"/>
          </p:nvPr>
        </p:nvSpPr>
        <p:spPr>
          <a:xfrm>
            <a:off x="924365" y="862047"/>
            <a:ext cx="10515600" cy="4351338"/>
          </a:xfrm>
        </p:spPr>
        <p:txBody>
          <a:bodyPr/>
          <a:lstStyle/>
          <a:p>
            <a:r>
              <a:rPr kumimoji="1" lang="en-US" altLang="zh-TW" dirty="0" err="1"/>
              <a:t>vega</a:t>
            </a:r>
            <a:endParaRPr kumimoji="1" lang="zh-TW" altLang="en-US" dirty="0"/>
          </a:p>
        </p:txBody>
      </p:sp>
      <p:pic>
        <p:nvPicPr>
          <p:cNvPr id="5" name="圖片 4">
            <a:extLst>
              <a:ext uri="{FF2B5EF4-FFF2-40B4-BE49-F238E27FC236}">
                <a16:creationId xmlns:a16="http://schemas.microsoft.com/office/drawing/2014/main" id="{74E093AB-04D2-098C-5F25-408AE1D687E2}"/>
              </a:ext>
            </a:extLst>
          </p:cNvPr>
          <p:cNvPicPr>
            <a:picLocks noChangeAspect="1"/>
          </p:cNvPicPr>
          <p:nvPr/>
        </p:nvPicPr>
        <p:blipFill rotWithShape="1">
          <a:blip r:embed="rId2"/>
          <a:srcRect l="7085" t="10786" r="9566" b="3378"/>
          <a:stretch/>
        </p:blipFill>
        <p:spPr>
          <a:xfrm>
            <a:off x="359804" y="1644613"/>
            <a:ext cx="5736196" cy="3568773"/>
          </a:xfrm>
          <a:prstGeom prst="rect">
            <a:avLst/>
          </a:prstGeom>
        </p:spPr>
      </p:pic>
      <p:pic>
        <p:nvPicPr>
          <p:cNvPr id="7" name="圖片 6">
            <a:extLst>
              <a:ext uri="{FF2B5EF4-FFF2-40B4-BE49-F238E27FC236}">
                <a16:creationId xmlns:a16="http://schemas.microsoft.com/office/drawing/2014/main" id="{4F077A13-38AE-5E44-163E-C72CA98C64B3}"/>
              </a:ext>
            </a:extLst>
          </p:cNvPr>
          <p:cNvPicPr>
            <a:picLocks noChangeAspect="1"/>
          </p:cNvPicPr>
          <p:nvPr/>
        </p:nvPicPr>
        <p:blipFill rotWithShape="1">
          <a:blip r:embed="rId3"/>
          <a:srcRect l="7266" t="10433" r="9385" b="3730"/>
          <a:stretch/>
        </p:blipFill>
        <p:spPr>
          <a:xfrm>
            <a:off x="6268329" y="1644613"/>
            <a:ext cx="5736192" cy="3568772"/>
          </a:xfrm>
          <a:prstGeom prst="rect">
            <a:avLst/>
          </a:prstGeom>
        </p:spPr>
      </p:pic>
    </p:spTree>
    <p:extLst>
      <p:ext uri="{BB962C8B-B14F-4D97-AF65-F5344CB8AC3E}">
        <p14:creationId xmlns:p14="http://schemas.microsoft.com/office/powerpoint/2010/main" val="3249379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0CDCC58-FBC9-B306-3BE4-2FEA59A1BAFD}"/>
              </a:ext>
            </a:extLst>
          </p:cNvPr>
          <p:cNvSpPr>
            <a:spLocks noGrp="1"/>
          </p:cNvSpPr>
          <p:nvPr>
            <p:ph idx="1"/>
          </p:nvPr>
        </p:nvSpPr>
        <p:spPr>
          <a:xfrm>
            <a:off x="934331" y="897528"/>
            <a:ext cx="10515600" cy="4351338"/>
          </a:xfrm>
        </p:spPr>
        <p:txBody>
          <a:bodyPr/>
          <a:lstStyle/>
          <a:p>
            <a:r>
              <a:rPr kumimoji="1" lang="en-US" altLang="zh-TW" dirty="0"/>
              <a:t>theta</a:t>
            </a:r>
            <a:endParaRPr kumimoji="1" lang="zh-TW" altLang="en-US" dirty="0"/>
          </a:p>
        </p:txBody>
      </p:sp>
      <p:pic>
        <p:nvPicPr>
          <p:cNvPr id="5" name="圖片 4">
            <a:extLst>
              <a:ext uri="{FF2B5EF4-FFF2-40B4-BE49-F238E27FC236}">
                <a16:creationId xmlns:a16="http://schemas.microsoft.com/office/drawing/2014/main" id="{D3269F7E-1C13-205A-00ED-2D3B5ED3BA8A}"/>
              </a:ext>
            </a:extLst>
          </p:cNvPr>
          <p:cNvPicPr>
            <a:picLocks noChangeAspect="1"/>
          </p:cNvPicPr>
          <p:nvPr/>
        </p:nvPicPr>
        <p:blipFill rotWithShape="1">
          <a:blip r:embed="rId3"/>
          <a:srcRect l="5685" t="9729" r="8809" b="2407"/>
          <a:stretch/>
        </p:blipFill>
        <p:spPr>
          <a:xfrm>
            <a:off x="141369" y="1609133"/>
            <a:ext cx="5858502" cy="3639733"/>
          </a:xfrm>
          <a:prstGeom prst="rect">
            <a:avLst/>
          </a:prstGeom>
        </p:spPr>
      </p:pic>
      <p:pic>
        <p:nvPicPr>
          <p:cNvPr id="7" name="圖片 6">
            <a:extLst>
              <a:ext uri="{FF2B5EF4-FFF2-40B4-BE49-F238E27FC236}">
                <a16:creationId xmlns:a16="http://schemas.microsoft.com/office/drawing/2014/main" id="{9B085787-8FA6-8430-6D4E-8205173DE876}"/>
              </a:ext>
            </a:extLst>
          </p:cNvPr>
          <p:cNvPicPr>
            <a:picLocks noChangeAspect="1"/>
          </p:cNvPicPr>
          <p:nvPr/>
        </p:nvPicPr>
        <p:blipFill rotWithShape="1">
          <a:blip r:embed="rId4"/>
          <a:srcRect l="3918" t="10486" r="9114" b="3228"/>
          <a:stretch/>
        </p:blipFill>
        <p:spPr>
          <a:xfrm>
            <a:off x="5978093" y="1609133"/>
            <a:ext cx="6072538" cy="3639733"/>
          </a:xfrm>
          <a:prstGeom prst="rect">
            <a:avLst/>
          </a:prstGeom>
        </p:spPr>
      </p:pic>
    </p:spTree>
    <p:extLst>
      <p:ext uri="{BB962C8B-B14F-4D97-AF65-F5344CB8AC3E}">
        <p14:creationId xmlns:p14="http://schemas.microsoft.com/office/powerpoint/2010/main" val="4176600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5CF9541-0A52-5E5E-50E5-56356125D0C1}"/>
              </a:ext>
            </a:extLst>
          </p:cNvPr>
          <p:cNvSpPr>
            <a:spLocks noGrp="1"/>
          </p:cNvSpPr>
          <p:nvPr>
            <p:ph idx="1"/>
          </p:nvPr>
        </p:nvSpPr>
        <p:spPr>
          <a:xfrm>
            <a:off x="838200" y="874810"/>
            <a:ext cx="10515600" cy="4351338"/>
          </a:xfrm>
        </p:spPr>
        <p:txBody>
          <a:bodyPr/>
          <a:lstStyle/>
          <a:p>
            <a:r>
              <a:rPr kumimoji="1" lang="en-US" altLang="zh-TW" dirty="0"/>
              <a:t>rho</a:t>
            </a:r>
            <a:endParaRPr kumimoji="1" lang="zh-TW" altLang="en-US" dirty="0"/>
          </a:p>
        </p:txBody>
      </p:sp>
      <p:pic>
        <p:nvPicPr>
          <p:cNvPr id="5" name="圖片 4">
            <a:extLst>
              <a:ext uri="{FF2B5EF4-FFF2-40B4-BE49-F238E27FC236}">
                <a16:creationId xmlns:a16="http://schemas.microsoft.com/office/drawing/2014/main" id="{5C59F518-0CF1-F25D-6299-2CAF4F7E2AF1}"/>
              </a:ext>
            </a:extLst>
          </p:cNvPr>
          <p:cNvPicPr>
            <a:picLocks noChangeAspect="1"/>
          </p:cNvPicPr>
          <p:nvPr/>
        </p:nvPicPr>
        <p:blipFill rotWithShape="1">
          <a:blip r:embed="rId2"/>
          <a:srcRect l="7267" t="11127" r="9566" b="3486"/>
          <a:stretch/>
        </p:blipFill>
        <p:spPr>
          <a:xfrm>
            <a:off x="154745" y="1631852"/>
            <a:ext cx="5795013" cy="3594296"/>
          </a:xfrm>
          <a:prstGeom prst="rect">
            <a:avLst/>
          </a:prstGeom>
        </p:spPr>
      </p:pic>
      <p:pic>
        <p:nvPicPr>
          <p:cNvPr id="7" name="圖片 6">
            <a:extLst>
              <a:ext uri="{FF2B5EF4-FFF2-40B4-BE49-F238E27FC236}">
                <a16:creationId xmlns:a16="http://schemas.microsoft.com/office/drawing/2014/main" id="{62FE5472-E99D-6E3E-CF27-48922A223D7A}"/>
              </a:ext>
            </a:extLst>
          </p:cNvPr>
          <p:cNvPicPr>
            <a:picLocks noChangeAspect="1"/>
          </p:cNvPicPr>
          <p:nvPr/>
        </p:nvPicPr>
        <p:blipFill rotWithShape="1">
          <a:blip r:embed="rId3"/>
          <a:srcRect l="6954" t="10187" r="8975" b="2928"/>
          <a:stretch/>
        </p:blipFill>
        <p:spPr>
          <a:xfrm>
            <a:off x="6006028" y="1568549"/>
            <a:ext cx="5914797" cy="3692769"/>
          </a:xfrm>
          <a:prstGeom prst="rect">
            <a:avLst/>
          </a:prstGeom>
        </p:spPr>
      </p:pic>
    </p:spTree>
    <p:extLst>
      <p:ext uri="{BB962C8B-B14F-4D97-AF65-F5344CB8AC3E}">
        <p14:creationId xmlns:p14="http://schemas.microsoft.com/office/powerpoint/2010/main" val="2828865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19C278-7D42-A200-A7AD-AFEA2CEAD466}"/>
              </a:ext>
            </a:extLst>
          </p:cNvPr>
          <p:cNvSpPr>
            <a:spLocks noGrp="1"/>
          </p:cNvSpPr>
          <p:nvPr>
            <p:ph type="title"/>
          </p:nvPr>
        </p:nvSpPr>
        <p:spPr/>
        <p:txBody>
          <a:bodyPr>
            <a:normAutofit/>
          </a:bodyPr>
          <a:lstStyle/>
          <a:p>
            <a:r>
              <a:rPr lang="en" altLang="zh-TW" sz="3600" dirty="0">
                <a:effectLst/>
                <a:latin typeface="Helvetica" pitchFamily="2" charset="0"/>
              </a:rPr>
              <a:t>DG Greeks value results under fixed </a:t>
            </a:r>
            <a:r>
              <a:rPr lang="el-GR" altLang="zh-TW" sz="3600" i="1" dirty="0" err="1">
                <a:effectLst/>
                <a:latin typeface="Helvetica" pitchFamily="2" charset="0"/>
              </a:rPr>
              <a:t>ϑ</a:t>
            </a:r>
            <a:r>
              <a:rPr lang="el-GR" altLang="zh-TW" sz="3600" i="1" dirty="0">
                <a:effectLst/>
                <a:latin typeface="Helvetica" pitchFamily="2" charset="0"/>
              </a:rPr>
              <a:t>, </a:t>
            </a:r>
            <a:r>
              <a:rPr lang="el-GR" altLang="zh-TW" sz="3600" i="1" dirty="0" err="1">
                <a:effectLst/>
                <a:latin typeface="Helvetica" pitchFamily="2" charset="0"/>
              </a:rPr>
              <a:t>ϱ</a:t>
            </a:r>
            <a:r>
              <a:rPr lang="el-GR" altLang="zh-TW" sz="3600" i="1" dirty="0">
                <a:effectLst/>
                <a:latin typeface="Helvetica" pitchFamily="2" charset="0"/>
              </a:rPr>
              <a:t> </a:t>
            </a:r>
            <a:r>
              <a:rPr lang="en" altLang="zh-TW" sz="3600" dirty="0">
                <a:effectLst/>
                <a:latin typeface="Helvetica" pitchFamily="2" charset="0"/>
              </a:rPr>
              <a:t>while changing </a:t>
            </a:r>
            <a:r>
              <a:rPr lang="en" altLang="zh-TW" sz="3600" i="1" dirty="0">
                <a:effectLst/>
                <a:latin typeface="Helvetica" pitchFamily="2" charset="0"/>
              </a:rPr>
              <a:t>p</a:t>
            </a:r>
            <a:endParaRPr kumimoji="1" lang="zh-TW" altLang="en-US" sz="3600" i="1" dirty="0"/>
          </a:p>
        </p:txBody>
      </p:sp>
      <p:sp>
        <p:nvSpPr>
          <p:cNvPr id="4" name="內容版面配置區 2">
            <a:extLst>
              <a:ext uri="{FF2B5EF4-FFF2-40B4-BE49-F238E27FC236}">
                <a16:creationId xmlns:a16="http://schemas.microsoft.com/office/drawing/2014/main" id="{5921E267-0DFD-7529-A31F-3C3ABFD07BD3}"/>
              </a:ext>
            </a:extLst>
          </p:cNvPr>
          <p:cNvSpPr>
            <a:spLocks noGrp="1"/>
          </p:cNvSpPr>
          <p:nvPr>
            <p:ph idx="1"/>
          </p:nvPr>
        </p:nvSpPr>
        <p:spPr/>
        <p:txBody>
          <a:bodyPr>
            <a:normAutofit/>
          </a:bodyPr>
          <a:lstStyle/>
          <a:p>
            <a:r>
              <a:rPr kumimoji="1" lang="en-US" altLang="zh-TW" dirty="0"/>
              <a:t>delta</a:t>
            </a:r>
            <a:endParaRPr kumimoji="1" lang="zh-TW" altLang="en-US" dirty="0"/>
          </a:p>
        </p:txBody>
      </p:sp>
      <p:pic>
        <p:nvPicPr>
          <p:cNvPr id="6" name="圖片 5">
            <a:extLst>
              <a:ext uri="{FF2B5EF4-FFF2-40B4-BE49-F238E27FC236}">
                <a16:creationId xmlns:a16="http://schemas.microsoft.com/office/drawing/2014/main" id="{6E38D4FD-FE1E-7D5C-32FE-41BF2CAF04CE}"/>
              </a:ext>
            </a:extLst>
          </p:cNvPr>
          <p:cNvPicPr>
            <a:picLocks noChangeAspect="1"/>
          </p:cNvPicPr>
          <p:nvPr/>
        </p:nvPicPr>
        <p:blipFill rotWithShape="1">
          <a:blip r:embed="rId2"/>
          <a:srcRect l="8986" t="11085" r="9294" b="5761"/>
          <a:stretch/>
        </p:blipFill>
        <p:spPr>
          <a:xfrm>
            <a:off x="6066368" y="2589702"/>
            <a:ext cx="5936572" cy="3649319"/>
          </a:xfrm>
          <a:prstGeom prst="rect">
            <a:avLst/>
          </a:prstGeom>
        </p:spPr>
      </p:pic>
      <p:pic>
        <p:nvPicPr>
          <p:cNvPr id="8" name="圖片 7">
            <a:extLst>
              <a:ext uri="{FF2B5EF4-FFF2-40B4-BE49-F238E27FC236}">
                <a16:creationId xmlns:a16="http://schemas.microsoft.com/office/drawing/2014/main" id="{4B90D467-48C3-9AD6-F0A7-539EE90CC3F8}"/>
              </a:ext>
            </a:extLst>
          </p:cNvPr>
          <p:cNvPicPr>
            <a:picLocks noChangeAspect="1"/>
          </p:cNvPicPr>
          <p:nvPr/>
        </p:nvPicPr>
        <p:blipFill rotWithShape="1">
          <a:blip r:embed="rId3"/>
          <a:srcRect l="8747" t="11375" r="9171" b="5550"/>
          <a:stretch/>
        </p:blipFill>
        <p:spPr>
          <a:xfrm>
            <a:off x="102523" y="2589702"/>
            <a:ext cx="5963845" cy="3649320"/>
          </a:xfrm>
          <a:prstGeom prst="rect">
            <a:avLst/>
          </a:prstGeom>
        </p:spPr>
      </p:pic>
    </p:spTree>
    <p:extLst>
      <p:ext uri="{BB962C8B-B14F-4D97-AF65-F5344CB8AC3E}">
        <p14:creationId xmlns:p14="http://schemas.microsoft.com/office/powerpoint/2010/main" val="1259005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2">
            <a:extLst>
              <a:ext uri="{FF2B5EF4-FFF2-40B4-BE49-F238E27FC236}">
                <a16:creationId xmlns:a16="http://schemas.microsoft.com/office/drawing/2014/main" id="{AB528817-7ACE-4258-3A87-A000EDC2549D}"/>
              </a:ext>
            </a:extLst>
          </p:cNvPr>
          <p:cNvSpPr txBox="1">
            <a:spLocks/>
          </p:cNvSpPr>
          <p:nvPr/>
        </p:nvSpPr>
        <p:spPr>
          <a:xfrm>
            <a:off x="838200" y="97452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TW" dirty="0"/>
              <a:t>gamma</a:t>
            </a:r>
            <a:endParaRPr kumimoji="1" lang="zh-TW" altLang="en-US" dirty="0"/>
          </a:p>
        </p:txBody>
      </p:sp>
      <p:pic>
        <p:nvPicPr>
          <p:cNvPr id="7" name="圖片 6">
            <a:extLst>
              <a:ext uri="{FF2B5EF4-FFF2-40B4-BE49-F238E27FC236}">
                <a16:creationId xmlns:a16="http://schemas.microsoft.com/office/drawing/2014/main" id="{75C2A31C-1500-B1BC-AD81-0FC0DC6CDD45}"/>
              </a:ext>
            </a:extLst>
          </p:cNvPr>
          <p:cNvPicPr>
            <a:picLocks noChangeAspect="1"/>
          </p:cNvPicPr>
          <p:nvPr/>
        </p:nvPicPr>
        <p:blipFill rotWithShape="1">
          <a:blip r:embed="rId2"/>
          <a:srcRect l="5094" t="11560" r="9114" b="3202"/>
          <a:stretch/>
        </p:blipFill>
        <p:spPr>
          <a:xfrm>
            <a:off x="103164" y="1986720"/>
            <a:ext cx="5992836" cy="3596966"/>
          </a:xfrm>
          <a:prstGeom prst="rect">
            <a:avLst/>
          </a:prstGeom>
        </p:spPr>
      </p:pic>
      <p:pic>
        <p:nvPicPr>
          <p:cNvPr id="9" name="圖片 8">
            <a:extLst>
              <a:ext uri="{FF2B5EF4-FFF2-40B4-BE49-F238E27FC236}">
                <a16:creationId xmlns:a16="http://schemas.microsoft.com/office/drawing/2014/main" id="{997F585D-C3CE-2134-6617-3DDDA1CFD8B7}"/>
              </a:ext>
            </a:extLst>
          </p:cNvPr>
          <p:cNvPicPr>
            <a:picLocks noChangeAspect="1"/>
          </p:cNvPicPr>
          <p:nvPr/>
        </p:nvPicPr>
        <p:blipFill rotWithShape="1">
          <a:blip r:embed="rId3"/>
          <a:srcRect l="5218" t="10696" r="9170" b="3237"/>
          <a:stretch/>
        </p:blipFill>
        <p:spPr>
          <a:xfrm>
            <a:off x="6147581" y="1934309"/>
            <a:ext cx="6004021" cy="3649378"/>
          </a:xfrm>
          <a:prstGeom prst="rect">
            <a:avLst/>
          </a:prstGeom>
        </p:spPr>
      </p:pic>
    </p:spTree>
    <p:extLst>
      <p:ext uri="{BB962C8B-B14F-4D97-AF65-F5344CB8AC3E}">
        <p14:creationId xmlns:p14="http://schemas.microsoft.com/office/powerpoint/2010/main" val="1204161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7E2D352B-2B5C-C637-D939-AA67BB072D20}"/>
              </a:ext>
            </a:extLst>
          </p:cNvPr>
          <p:cNvSpPr>
            <a:spLocks noGrp="1"/>
          </p:cNvSpPr>
          <p:nvPr>
            <p:ph idx="1"/>
          </p:nvPr>
        </p:nvSpPr>
        <p:spPr>
          <a:xfrm>
            <a:off x="838200" y="1253331"/>
            <a:ext cx="10515600" cy="4351338"/>
          </a:xfrm>
        </p:spPr>
        <p:txBody>
          <a:bodyPr/>
          <a:lstStyle/>
          <a:p>
            <a:r>
              <a:rPr kumimoji="1" lang="en-US" altLang="zh-TW" dirty="0" err="1"/>
              <a:t>vega</a:t>
            </a:r>
            <a:endParaRPr kumimoji="1" lang="zh-TW" altLang="en-US" dirty="0"/>
          </a:p>
        </p:txBody>
      </p:sp>
      <p:pic>
        <p:nvPicPr>
          <p:cNvPr id="6" name="圖片 5">
            <a:extLst>
              <a:ext uri="{FF2B5EF4-FFF2-40B4-BE49-F238E27FC236}">
                <a16:creationId xmlns:a16="http://schemas.microsoft.com/office/drawing/2014/main" id="{CCA8C213-16D5-EF28-19A7-7C5F0B15461E}"/>
              </a:ext>
            </a:extLst>
          </p:cNvPr>
          <p:cNvPicPr>
            <a:picLocks noChangeAspect="1"/>
          </p:cNvPicPr>
          <p:nvPr/>
        </p:nvPicPr>
        <p:blipFill rotWithShape="1">
          <a:blip r:embed="rId2"/>
          <a:srcRect l="6994" t="10936" r="9386" b="3228"/>
          <a:stretch/>
        </p:blipFill>
        <p:spPr>
          <a:xfrm>
            <a:off x="199292" y="1899137"/>
            <a:ext cx="5975409" cy="3705532"/>
          </a:xfrm>
          <a:prstGeom prst="rect">
            <a:avLst/>
          </a:prstGeom>
        </p:spPr>
      </p:pic>
      <p:pic>
        <p:nvPicPr>
          <p:cNvPr id="10" name="圖片 9">
            <a:extLst>
              <a:ext uri="{FF2B5EF4-FFF2-40B4-BE49-F238E27FC236}">
                <a16:creationId xmlns:a16="http://schemas.microsoft.com/office/drawing/2014/main" id="{23CAC238-9CBE-4B5E-3383-AB0CBAA73A6E}"/>
              </a:ext>
            </a:extLst>
          </p:cNvPr>
          <p:cNvPicPr>
            <a:picLocks noChangeAspect="1"/>
          </p:cNvPicPr>
          <p:nvPr/>
        </p:nvPicPr>
        <p:blipFill rotWithShape="1">
          <a:blip r:embed="rId3"/>
          <a:srcRect l="6362" t="10227" r="8932" b="3664"/>
          <a:stretch/>
        </p:blipFill>
        <p:spPr>
          <a:xfrm>
            <a:off x="6096000" y="1899137"/>
            <a:ext cx="6033911" cy="3705533"/>
          </a:xfrm>
          <a:prstGeom prst="rect">
            <a:avLst/>
          </a:prstGeom>
        </p:spPr>
      </p:pic>
    </p:spTree>
    <p:extLst>
      <p:ext uri="{BB962C8B-B14F-4D97-AF65-F5344CB8AC3E}">
        <p14:creationId xmlns:p14="http://schemas.microsoft.com/office/powerpoint/2010/main" val="173782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AE311498-D707-350F-5521-0512075EEE58}"/>
              </a:ext>
            </a:extLst>
          </p:cNvPr>
          <p:cNvSpPr>
            <a:spLocks noGrp="1"/>
          </p:cNvSpPr>
          <p:nvPr>
            <p:ph idx="1"/>
          </p:nvPr>
        </p:nvSpPr>
        <p:spPr>
          <a:xfrm>
            <a:off x="838200" y="1253331"/>
            <a:ext cx="10515600" cy="4351338"/>
          </a:xfrm>
        </p:spPr>
        <p:txBody>
          <a:bodyPr/>
          <a:lstStyle/>
          <a:p>
            <a:r>
              <a:rPr kumimoji="1" lang="en-US" altLang="zh-TW" dirty="0"/>
              <a:t>theta</a:t>
            </a:r>
            <a:endParaRPr kumimoji="1" lang="zh-TW" altLang="en-US" dirty="0"/>
          </a:p>
        </p:txBody>
      </p:sp>
      <p:pic>
        <p:nvPicPr>
          <p:cNvPr id="6" name="圖片 5">
            <a:extLst>
              <a:ext uri="{FF2B5EF4-FFF2-40B4-BE49-F238E27FC236}">
                <a16:creationId xmlns:a16="http://schemas.microsoft.com/office/drawing/2014/main" id="{FD8DFF65-EBB2-DFB5-524B-62B161D530E0}"/>
              </a:ext>
            </a:extLst>
          </p:cNvPr>
          <p:cNvPicPr>
            <a:picLocks noChangeAspect="1"/>
          </p:cNvPicPr>
          <p:nvPr/>
        </p:nvPicPr>
        <p:blipFill rotWithShape="1">
          <a:blip r:embed="rId3"/>
          <a:srcRect l="5563" t="11085" r="9114" b="3528"/>
          <a:stretch/>
        </p:blipFill>
        <p:spPr>
          <a:xfrm>
            <a:off x="118403" y="1934307"/>
            <a:ext cx="5933666" cy="3587262"/>
          </a:xfrm>
          <a:prstGeom prst="rect">
            <a:avLst/>
          </a:prstGeom>
        </p:spPr>
      </p:pic>
      <p:pic>
        <p:nvPicPr>
          <p:cNvPr id="8" name="圖片 7">
            <a:extLst>
              <a:ext uri="{FF2B5EF4-FFF2-40B4-BE49-F238E27FC236}">
                <a16:creationId xmlns:a16="http://schemas.microsoft.com/office/drawing/2014/main" id="{0F4FD134-AD45-0242-1C7C-68F99EE65A17}"/>
              </a:ext>
            </a:extLst>
          </p:cNvPr>
          <p:cNvPicPr>
            <a:picLocks noChangeAspect="1"/>
          </p:cNvPicPr>
          <p:nvPr/>
        </p:nvPicPr>
        <p:blipFill rotWithShape="1">
          <a:blip r:embed="rId4"/>
          <a:srcRect l="5670" t="11348" r="9443" b="3333"/>
          <a:stretch/>
        </p:blipFill>
        <p:spPr>
          <a:xfrm>
            <a:off x="6091588" y="1934307"/>
            <a:ext cx="5903249" cy="3587262"/>
          </a:xfrm>
          <a:prstGeom prst="rect">
            <a:avLst/>
          </a:prstGeom>
        </p:spPr>
      </p:pic>
    </p:spTree>
    <p:extLst>
      <p:ext uri="{BB962C8B-B14F-4D97-AF65-F5344CB8AC3E}">
        <p14:creationId xmlns:p14="http://schemas.microsoft.com/office/powerpoint/2010/main" val="3554707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139F4B5A-FABF-994B-6792-007148F07EDA}"/>
              </a:ext>
            </a:extLst>
          </p:cNvPr>
          <p:cNvSpPr>
            <a:spLocks noGrp="1"/>
          </p:cNvSpPr>
          <p:nvPr>
            <p:ph idx="1"/>
          </p:nvPr>
        </p:nvSpPr>
        <p:spPr>
          <a:xfrm>
            <a:off x="838200" y="1192579"/>
            <a:ext cx="10515600" cy="4351338"/>
          </a:xfrm>
        </p:spPr>
        <p:txBody>
          <a:bodyPr/>
          <a:lstStyle/>
          <a:p>
            <a:r>
              <a:rPr kumimoji="1" lang="en-US" altLang="zh-TW" dirty="0"/>
              <a:t>rho</a:t>
            </a:r>
            <a:endParaRPr kumimoji="1" lang="zh-TW" altLang="en-US" dirty="0"/>
          </a:p>
        </p:txBody>
      </p:sp>
      <p:pic>
        <p:nvPicPr>
          <p:cNvPr id="6" name="圖片 5">
            <a:extLst>
              <a:ext uri="{FF2B5EF4-FFF2-40B4-BE49-F238E27FC236}">
                <a16:creationId xmlns:a16="http://schemas.microsoft.com/office/drawing/2014/main" id="{AB1484BD-5CFA-801F-E5E9-633C46FC4F26}"/>
              </a:ext>
            </a:extLst>
          </p:cNvPr>
          <p:cNvPicPr>
            <a:picLocks noChangeAspect="1"/>
          </p:cNvPicPr>
          <p:nvPr/>
        </p:nvPicPr>
        <p:blipFill rotWithShape="1">
          <a:blip r:embed="rId2"/>
          <a:srcRect l="7571" t="10478" r="9443" b="3305"/>
          <a:stretch/>
        </p:blipFill>
        <p:spPr>
          <a:xfrm>
            <a:off x="168813" y="1828800"/>
            <a:ext cx="5813736" cy="3651813"/>
          </a:xfrm>
          <a:prstGeom prst="rect">
            <a:avLst/>
          </a:prstGeom>
        </p:spPr>
      </p:pic>
      <p:pic>
        <p:nvPicPr>
          <p:cNvPr id="8" name="圖片 7">
            <a:extLst>
              <a:ext uri="{FF2B5EF4-FFF2-40B4-BE49-F238E27FC236}">
                <a16:creationId xmlns:a16="http://schemas.microsoft.com/office/drawing/2014/main" id="{17B591E4-AF15-04CB-FD45-047D9C42D829}"/>
              </a:ext>
            </a:extLst>
          </p:cNvPr>
          <p:cNvPicPr>
            <a:picLocks noChangeAspect="1"/>
          </p:cNvPicPr>
          <p:nvPr/>
        </p:nvPicPr>
        <p:blipFill rotWithShape="1">
          <a:blip r:embed="rId3"/>
          <a:srcRect l="6905" t="10636" r="9294" b="3079"/>
          <a:stretch/>
        </p:blipFill>
        <p:spPr>
          <a:xfrm>
            <a:off x="6164904" y="1828800"/>
            <a:ext cx="5870797" cy="3651813"/>
          </a:xfrm>
          <a:prstGeom prst="rect">
            <a:avLst/>
          </a:prstGeom>
        </p:spPr>
      </p:pic>
    </p:spTree>
    <p:extLst>
      <p:ext uri="{BB962C8B-B14F-4D97-AF65-F5344CB8AC3E}">
        <p14:creationId xmlns:p14="http://schemas.microsoft.com/office/powerpoint/2010/main" val="3262553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C73B23-B955-5032-8A34-686B8876B4CA}"/>
              </a:ext>
            </a:extLst>
          </p:cNvPr>
          <p:cNvSpPr>
            <a:spLocks noGrp="1"/>
          </p:cNvSpPr>
          <p:nvPr>
            <p:ph type="title"/>
          </p:nvPr>
        </p:nvSpPr>
        <p:spPr/>
        <p:txBody>
          <a:bodyPr/>
          <a:lstStyle/>
          <a:p>
            <a:r>
              <a:rPr kumimoji="1" lang="en-US" altLang="zh-TW" dirty="0"/>
              <a:t>Jump diffusion model</a:t>
            </a:r>
            <a:endParaRPr kumimoji="1" lang="zh-TW" altLang="en-US" dirty="0"/>
          </a:p>
        </p:txBody>
      </p:sp>
      <p:pic>
        <p:nvPicPr>
          <p:cNvPr id="4" name="圖片 3">
            <a:extLst>
              <a:ext uri="{FF2B5EF4-FFF2-40B4-BE49-F238E27FC236}">
                <a16:creationId xmlns:a16="http://schemas.microsoft.com/office/drawing/2014/main" id="{2EBF8680-4A40-913E-C2AA-F754DBCCECB0}"/>
              </a:ext>
            </a:extLst>
          </p:cNvPr>
          <p:cNvPicPr>
            <a:picLocks noChangeAspect="1"/>
          </p:cNvPicPr>
          <p:nvPr/>
        </p:nvPicPr>
        <p:blipFill>
          <a:blip r:embed="rId2"/>
          <a:stretch>
            <a:fillRect/>
          </a:stretch>
        </p:blipFill>
        <p:spPr>
          <a:xfrm>
            <a:off x="2603500" y="1690688"/>
            <a:ext cx="5924274" cy="1130998"/>
          </a:xfrm>
          <a:prstGeom prst="rect">
            <a:avLst/>
          </a:prstGeom>
        </p:spPr>
      </p:pic>
      <p:pic>
        <p:nvPicPr>
          <p:cNvPr id="5" name="圖片 4">
            <a:extLst>
              <a:ext uri="{FF2B5EF4-FFF2-40B4-BE49-F238E27FC236}">
                <a16:creationId xmlns:a16="http://schemas.microsoft.com/office/drawing/2014/main" id="{FF012510-CFAF-0478-1D38-67DC192E609F}"/>
              </a:ext>
            </a:extLst>
          </p:cNvPr>
          <p:cNvPicPr>
            <a:picLocks noChangeAspect="1"/>
          </p:cNvPicPr>
          <p:nvPr/>
        </p:nvPicPr>
        <p:blipFill>
          <a:blip r:embed="rId3"/>
          <a:stretch>
            <a:fillRect/>
          </a:stretch>
        </p:blipFill>
        <p:spPr>
          <a:xfrm>
            <a:off x="2304220" y="5275263"/>
            <a:ext cx="2959100" cy="901700"/>
          </a:xfrm>
          <a:prstGeom prst="rect">
            <a:avLst/>
          </a:prstGeom>
        </p:spPr>
      </p:pic>
      <p:pic>
        <p:nvPicPr>
          <p:cNvPr id="6" name="圖片 5">
            <a:extLst>
              <a:ext uri="{FF2B5EF4-FFF2-40B4-BE49-F238E27FC236}">
                <a16:creationId xmlns:a16="http://schemas.microsoft.com/office/drawing/2014/main" id="{D8DD369C-4F70-6C05-D915-BDE6C75A5117}"/>
              </a:ext>
            </a:extLst>
          </p:cNvPr>
          <p:cNvPicPr>
            <a:picLocks noChangeAspect="1"/>
          </p:cNvPicPr>
          <p:nvPr/>
        </p:nvPicPr>
        <p:blipFill>
          <a:blip r:embed="rId4"/>
          <a:stretch>
            <a:fillRect/>
          </a:stretch>
        </p:blipFill>
        <p:spPr>
          <a:xfrm>
            <a:off x="5164065" y="4712702"/>
            <a:ext cx="3130550" cy="1986495"/>
          </a:xfrm>
          <a:prstGeom prst="rect">
            <a:avLst/>
          </a:prstGeom>
        </p:spPr>
      </p:pic>
      <p:pic>
        <p:nvPicPr>
          <p:cNvPr id="7" name="圖片 6">
            <a:extLst>
              <a:ext uri="{FF2B5EF4-FFF2-40B4-BE49-F238E27FC236}">
                <a16:creationId xmlns:a16="http://schemas.microsoft.com/office/drawing/2014/main" id="{6EDA0CE8-64A8-8E0A-BEB6-1E14C2ABB45B}"/>
              </a:ext>
            </a:extLst>
          </p:cNvPr>
          <p:cNvPicPr>
            <a:picLocks noChangeAspect="1"/>
          </p:cNvPicPr>
          <p:nvPr/>
        </p:nvPicPr>
        <p:blipFill>
          <a:blip r:embed="rId5"/>
          <a:stretch>
            <a:fillRect/>
          </a:stretch>
        </p:blipFill>
        <p:spPr>
          <a:xfrm>
            <a:off x="1812235" y="2572320"/>
            <a:ext cx="7772400" cy="2140382"/>
          </a:xfrm>
          <a:prstGeom prst="rect">
            <a:avLst/>
          </a:prstGeom>
        </p:spPr>
      </p:pic>
    </p:spTree>
    <p:extLst>
      <p:ext uri="{BB962C8B-B14F-4D97-AF65-F5344CB8AC3E}">
        <p14:creationId xmlns:p14="http://schemas.microsoft.com/office/powerpoint/2010/main" val="930732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17998E-1B16-A01A-B91B-3C97A9BE1191}"/>
              </a:ext>
            </a:extLst>
          </p:cNvPr>
          <p:cNvSpPr>
            <a:spLocks noGrp="1"/>
          </p:cNvSpPr>
          <p:nvPr>
            <p:ph type="title"/>
          </p:nvPr>
        </p:nvSpPr>
        <p:spPr/>
        <p:txBody>
          <a:bodyPr/>
          <a:lstStyle/>
          <a:p>
            <a:r>
              <a:rPr lang="en" altLang="zh-TW" dirty="0">
                <a:effectLst/>
                <a:latin typeface="Helvetica" pitchFamily="2" charset="0"/>
              </a:rPr>
              <a:t>DG Greeks value conclusion</a:t>
            </a:r>
          </a:p>
        </p:txBody>
      </p:sp>
      <p:sp>
        <p:nvSpPr>
          <p:cNvPr id="3" name="內容版面配置區 2">
            <a:extLst>
              <a:ext uri="{FF2B5EF4-FFF2-40B4-BE49-F238E27FC236}">
                <a16:creationId xmlns:a16="http://schemas.microsoft.com/office/drawing/2014/main" id="{A6AF38F0-2F8F-2777-CFAF-AF087A5F9228}"/>
              </a:ext>
            </a:extLst>
          </p:cNvPr>
          <p:cNvSpPr>
            <a:spLocks noGrp="1"/>
          </p:cNvSpPr>
          <p:nvPr>
            <p:ph idx="1"/>
          </p:nvPr>
        </p:nvSpPr>
        <p:spPr/>
        <p:txBody>
          <a:bodyPr/>
          <a:lstStyle/>
          <a:p>
            <a:r>
              <a:rPr lang="en" altLang="zh-TW" dirty="0">
                <a:effectLst/>
                <a:latin typeface="Helvetica" pitchFamily="2" charset="0"/>
              </a:rPr>
              <a:t>We can see that as mean, variance, skewness, and kurtosis increase, the delta, gamma,</a:t>
            </a:r>
            <a:r>
              <a:rPr lang="en" altLang="zh-TW" dirty="0">
                <a:latin typeface="Helvetica" pitchFamily="2" charset="0"/>
              </a:rPr>
              <a:t> </a:t>
            </a:r>
            <a:r>
              <a:rPr lang="en" altLang="zh-TW" dirty="0">
                <a:effectLst/>
                <a:latin typeface="Helvetica" pitchFamily="2" charset="0"/>
              </a:rPr>
              <a:t>vega and rho curves shift to the right, and the theta curves shifts downward.</a:t>
            </a:r>
          </a:p>
          <a:p>
            <a:endParaRPr kumimoji="1" lang="en-US" altLang="zh-TW" dirty="0"/>
          </a:p>
          <a:p>
            <a:r>
              <a:rPr lang="en" altLang="zh-TW" dirty="0">
                <a:effectLst/>
                <a:latin typeface="Helvetica" pitchFamily="2" charset="0"/>
              </a:rPr>
              <a:t>Under fixed </a:t>
            </a:r>
            <a:r>
              <a:rPr lang="el-GR" altLang="zh-TW" i="1" dirty="0" err="1">
                <a:effectLst/>
                <a:latin typeface="Helvetica" pitchFamily="2" charset="0"/>
              </a:rPr>
              <a:t>ϱ</a:t>
            </a:r>
            <a:r>
              <a:rPr lang="el-GR" altLang="zh-TW" i="1" dirty="0">
                <a:effectLst/>
                <a:latin typeface="Helvetica" pitchFamily="2" charset="0"/>
              </a:rPr>
              <a:t>, </a:t>
            </a:r>
            <a:r>
              <a:rPr lang="en" altLang="zh-TW" i="1" dirty="0">
                <a:effectLst/>
                <a:latin typeface="Helvetica" pitchFamily="2" charset="0"/>
              </a:rPr>
              <a:t>p</a:t>
            </a:r>
            <a:r>
              <a:rPr lang="en" altLang="zh-TW" dirty="0">
                <a:effectLst/>
                <a:latin typeface="Helvetica" pitchFamily="2" charset="0"/>
              </a:rPr>
              <a:t>, as </a:t>
            </a:r>
            <a:r>
              <a:rPr lang="el-GR" altLang="zh-TW" i="1" dirty="0" err="1">
                <a:effectLst/>
                <a:latin typeface="Helvetica" pitchFamily="2" charset="0"/>
              </a:rPr>
              <a:t>ϑ</a:t>
            </a:r>
            <a:r>
              <a:rPr lang="el-GR" altLang="zh-TW" dirty="0">
                <a:effectLst/>
                <a:latin typeface="Helvetica" pitchFamily="2" charset="0"/>
              </a:rPr>
              <a:t> </a:t>
            </a:r>
            <a:r>
              <a:rPr lang="en" altLang="zh-TW" dirty="0">
                <a:effectLst/>
                <a:latin typeface="Helvetica" pitchFamily="2" charset="0"/>
              </a:rPr>
              <a:t>increases, the delta, gamma, vega and rho curves shift to the right, theta curves shift downward, and the less compact the curves are.</a:t>
            </a:r>
          </a:p>
          <a:p>
            <a:endParaRPr kumimoji="1" lang="zh-TW" altLang="en-US" dirty="0"/>
          </a:p>
        </p:txBody>
      </p:sp>
    </p:spTree>
    <p:extLst>
      <p:ext uri="{BB962C8B-B14F-4D97-AF65-F5344CB8AC3E}">
        <p14:creationId xmlns:p14="http://schemas.microsoft.com/office/powerpoint/2010/main" val="19218051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C3B1CDF-A9C6-CD35-8A49-46AD73F39657}"/>
              </a:ext>
            </a:extLst>
          </p:cNvPr>
          <p:cNvSpPr>
            <a:spLocks noGrp="1"/>
          </p:cNvSpPr>
          <p:nvPr>
            <p:ph idx="1"/>
          </p:nvPr>
        </p:nvSpPr>
        <p:spPr>
          <a:xfrm>
            <a:off x="838200" y="1603093"/>
            <a:ext cx="10515600" cy="3553339"/>
          </a:xfrm>
        </p:spPr>
        <p:txBody>
          <a:bodyPr/>
          <a:lstStyle/>
          <a:p>
            <a:r>
              <a:rPr lang="en" altLang="zh-TW" dirty="0">
                <a:effectLst/>
                <a:latin typeface="Helvetica" pitchFamily="2" charset="0"/>
              </a:rPr>
              <a:t>Under fixed </a:t>
            </a:r>
            <a:r>
              <a:rPr lang="el-GR" altLang="zh-TW" i="1" dirty="0" err="1">
                <a:effectLst/>
                <a:latin typeface="Helvetica" pitchFamily="2" charset="0"/>
              </a:rPr>
              <a:t>ϑ</a:t>
            </a:r>
            <a:r>
              <a:rPr lang="el-GR" altLang="zh-TW" i="1" dirty="0">
                <a:effectLst/>
                <a:latin typeface="Helvetica" pitchFamily="2" charset="0"/>
              </a:rPr>
              <a:t>, </a:t>
            </a:r>
            <a:r>
              <a:rPr lang="en" altLang="zh-TW" i="1" dirty="0">
                <a:effectLst/>
                <a:latin typeface="Helvetica" pitchFamily="2" charset="0"/>
              </a:rPr>
              <a:t>p</a:t>
            </a:r>
            <a:r>
              <a:rPr lang="en" altLang="zh-TW" dirty="0">
                <a:effectLst/>
                <a:latin typeface="Helvetica" pitchFamily="2" charset="0"/>
              </a:rPr>
              <a:t>, as </a:t>
            </a:r>
            <a:r>
              <a:rPr lang="el-GR" altLang="zh-TW" i="1" dirty="0" err="1">
                <a:effectLst/>
                <a:latin typeface="Helvetica" pitchFamily="2" charset="0"/>
              </a:rPr>
              <a:t>ϱ</a:t>
            </a:r>
            <a:r>
              <a:rPr lang="el-GR" altLang="zh-TW" dirty="0">
                <a:effectLst/>
                <a:latin typeface="Helvetica" pitchFamily="2" charset="0"/>
              </a:rPr>
              <a:t> </a:t>
            </a:r>
            <a:r>
              <a:rPr lang="en" altLang="zh-TW" dirty="0">
                <a:effectLst/>
                <a:latin typeface="Helvetica" pitchFamily="2" charset="0"/>
              </a:rPr>
              <a:t>increases, the delta, gamma, vega and rho curves shift to the left,</a:t>
            </a:r>
            <a:r>
              <a:rPr lang="en" altLang="zh-TW" dirty="0">
                <a:latin typeface="Helvetica" pitchFamily="2" charset="0"/>
              </a:rPr>
              <a:t> </a:t>
            </a:r>
            <a:r>
              <a:rPr lang="en" altLang="zh-TW" dirty="0">
                <a:effectLst/>
                <a:latin typeface="Helvetica" pitchFamily="2" charset="0"/>
              </a:rPr>
              <a:t>theta curves shift upward, and the more compact the curves are.</a:t>
            </a:r>
          </a:p>
          <a:p>
            <a:endParaRPr lang="en" altLang="zh-TW" dirty="0">
              <a:latin typeface="Helvetica" pitchFamily="2" charset="0"/>
            </a:endParaRPr>
          </a:p>
          <a:p>
            <a:r>
              <a:rPr lang="en" altLang="zh-TW" dirty="0">
                <a:effectLst/>
                <a:latin typeface="Helvetica" pitchFamily="2" charset="0"/>
              </a:rPr>
              <a:t>Under fixed </a:t>
            </a:r>
            <a:r>
              <a:rPr lang="el-GR" altLang="zh-TW" i="1" dirty="0" err="1">
                <a:effectLst/>
                <a:latin typeface="Helvetica" pitchFamily="2" charset="0"/>
              </a:rPr>
              <a:t>ϱ</a:t>
            </a:r>
            <a:r>
              <a:rPr lang="el-GR" altLang="zh-TW" i="1" dirty="0">
                <a:effectLst/>
                <a:latin typeface="Helvetica" pitchFamily="2" charset="0"/>
              </a:rPr>
              <a:t>, </a:t>
            </a:r>
            <a:r>
              <a:rPr lang="el-GR" altLang="zh-TW" i="1" dirty="0" err="1">
                <a:effectLst/>
                <a:latin typeface="Helvetica" pitchFamily="2" charset="0"/>
              </a:rPr>
              <a:t>ϑ</a:t>
            </a:r>
            <a:r>
              <a:rPr lang="el-GR" altLang="zh-TW" dirty="0">
                <a:effectLst/>
                <a:latin typeface="Helvetica" pitchFamily="2" charset="0"/>
              </a:rPr>
              <a:t>, </a:t>
            </a:r>
            <a:r>
              <a:rPr lang="en" altLang="zh-TW" dirty="0">
                <a:effectLst/>
                <a:latin typeface="Helvetica" pitchFamily="2" charset="0"/>
              </a:rPr>
              <a:t>as </a:t>
            </a:r>
            <a:r>
              <a:rPr lang="en" altLang="zh-TW" i="1" dirty="0">
                <a:effectLst/>
                <a:latin typeface="Helvetica" pitchFamily="2" charset="0"/>
              </a:rPr>
              <a:t>p</a:t>
            </a:r>
            <a:r>
              <a:rPr lang="en" altLang="zh-TW" dirty="0">
                <a:effectLst/>
                <a:latin typeface="Helvetica" pitchFamily="2" charset="0"/>
              </a:rPr>
              <a:t> increases, the delta, gamma, vega and rho curves shift to the right,</a:t>
            </a:r>
            <a:r>
              <a:rPr lang="en" altLang="zh-TW" dirty="0">
                <a:latin typeface="Helvetica" pitchFamily="2" charset="0"/>
              </a:rPr>
              <a:t> </a:t>
            </a:r>
            <a:r>
              <a:rPr lang="en" altLang="zh-TW" dirty="0">
                <a:effectLst/>
                <a:latin typeface="Helvetica" pitchFamily="2" charset="0"/>
              </a:rPr>
              <a:t>theta curves shift downward and the less compact the curves are.</a:t>
            </a:r>
          </a:p>
          <a:p>
            <a:endParaRPr lang="en" altLang="zh-TW" dirty="0">
              <a:effectLst/>
              <a:latin typeface="Helvetica" pitchFamily="2" charset="0"/>
            </a:endParaRPr>
          </a:p>
          <a:p>
            <a:endParaRPr kumimoji="1" lang="zh-TW" altLang="en-US" dirty="0"/>
          </a:p>
        </p:txBody>
      </p:sp>
    </p:spTree>
    <p:extLst>
      <p:ext uri="{BB962C8B-B14F-4D97-AF65-F5344CB8AC3E}">
        <p14:creationId xmlns:p14="http://schemas.microsoft.com/office/powerpoint/2010/main" val="1998592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3D7E3-EEAA-B21C-8EF9-A67942F80BCC}"/>
              </a:ext>
            </a:extLst>
          </p:cNvPr>
          <p:cNvSpPr>
            <a:spLocks noGrp="1"/>
          </p:cNvSpPr>
          <p:nvPr>
            <p:ph type="title"/>
          </p:nvPr>
        </p:nvSpPr>
        <p:spPr/>
        <p:txBody>
          <a:bodyPr/>
          <a:lstStyle/>
          <a:p>
            <a:r>
              <a:rPr kumimoji="1" lang="en-US" altLang="zh-TW" dirty="0"/>
              <a:t>Double gamma jump diffusion model Greeks hedging</a:t>
            </a:r>
            <a:endParaRPr kumimoji="1" lang="zh-TW" altLang="en-US" dirty="0"/>
          </a:p>
        </p:txBody>
      </p:sp>
      <p:sp>
        <p:nvSpPr>
          <p:cNvPr id="3" name="文字版面配置區 2">
            <a:extLst>
              <a:ext uri="{FF2B5EF4-FFF2-40B4-BE49-F238E27FC236}">
                <a16:creationId xmlns:a16="http://schemas.microsoft.com/office/drawing/2014/main" id="{D609CFE3-95BD-9AEC-133D-F6A2CD2B7266}"/>
              </a:ext>
            </a:extLst>
          </p:cNvPr>
          <p:cNvSpPr>
            <a:spLocks noGrp="1"/>
          </p:cNvSpPr>
          <p:nvPr>
            <p:ph type="body" idx="1"/>
          </p:nvPr>
        </p:nvSpPr>
        <p:spPr/>
        <p:txBody>
          <a:bodyPr/>
          <a:lstStyle/>
          <a:p>
            <a:endParaRPr kumimoji="1" lang="zh-TW" altLang="en-US"/>
          </a:p>
        </p:txBody>
      </p:sp>
    </p:spTree>
    <p:extLst>
      <p:ext uri="{BB962C8B-B14F-4D97-AF65-F5344CB8AC3E}">
        <p14:creationId xmlns:p14="http://schemas.microsoft.com/office/powerpoint/2010/main" val="1570528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D02F60-2C61-E620-E787-AA62E721B779}"/>
              </a:ext>
            </a:extLst>
          </p:cNvPr>
          <p:cNvSpPr>
            <a:spLocks noGrp="1"/>
          </p:cNvSpPr>
          <p:nvPr>
            <p:ph type="title"/>
          </p:nvPr>
        </p:nvSpPr>
        <p:spPr/>
        <p:txBody>
          <a:bodyPr>
            <a:normAutofit/>
          </a:bodyPr>
          <a:lstStyle/>
          <a:p>
            <a:r>
              <a:rPr lang="en" altLang="zh-TW" sz="3600" dirty="0">
                <a:effectLst/>
                <a:latin typeface="Helvetica" pitchFamily="2" charset="0"/>
              </a:rPr>
              <a:t>DG Greeks hedging results under fixed mean and variance</a:t>
            </a:r>
            <a:endParaRPr kumimoji="1" lang="zh-TW" altLang="en-US" sz="3600" dirty="0"/>
          </a:p>
        </p:txBody>
      </p:sp>
      <p:pic>
        <p:nvPicPr>
          <p:cNvPr id="5" name="內容版面配置區 4">
            <a:extLst>
              <a:ext uri="{FF2B5EF4-FFF2-40B4-BE49-F238E27FC236}">
                <a16:creationId xmlns:a16="http://schemas.microsoft.com/office/drawing/2014/main" id="{875082E1-F7AD-19D7-1470-13C5D12149F7}"/>
              </a:ext>
            </a:extLst>
          </p:cNvPr>
          <p:cNvPicPr>
            <a:picLocks noGrp="1" noChangeAspect="1"/>
          </p:cNvPicPr>
          <p:nvPr>
            <p:ph idx="1"/>
          </p:nvPr>
        </p:nvPicPr>
        <p:blipFill>
          <a:blip r:embed="rId2"/>
          <a:stretch>
            <a:fillRect/>
          </a:stretch>
        </p:blipFill>
        <p:spPr>
          <a:xfrm>
            <a:off x="3006876" y="1448682"/>
            <a:ext cx="6178248" cy="2710565"/>
          </a:xfrm>
          <a:prstGeom prst="rect">
            <a:avLst/>
          </a:prstGeom>
        </p:spPr>
      </p:pic>
      <p:pic>
        <p:nvPicPr>
          <p:cNvPr id="6" name="圖片 5">
            <a:extLst>
              <a:ext uri="{FF2B5EF4-FFF2-40B4-BE49-F238E27FC236}">
                <a16:creationId xmlns:a16="http://schemas.microsoft.com/office/drawing/2014/main" id="{027099C0-6077-5EB0-7A8E-398CB1CAFE5E}"/>
              </a:ext>
            </a:extLst>
          </p:cNvPr>
          <p:cNvPicPr>
            <a:picLocks noChangeAspect="1"/>
          </p:cNvPicPr>
          <p:nvPr/>
        </p:nvPicPr>
        <p:blipFill>
          <a:blip r:embed="rId3"/>
          <a:stretch>
            <a:fillRect/>
          </a:stretch>
        </p:blipFill>
        <p:spPr>
          <a:xfrm>
            <a:off x="3098114" y="4159247"/>
            <a:ext cx="5995772" cy="2691379"/>
          </a:xfrm>
          <a:prstGeom prst="rect">
            <a:avLst/>
          </a:prstGeom>
        </p:spPr>
      </p:pic>
    </p:spTree>
    <p:extLst>
      <p:ext uri="{BB962C8B-B14F-4D97-AF65-F5344CB8AC3E}">
        <p14:creationId xmlns:p14="http://schemas.microsoft.com/office/powerpoint/2010/main" val="3492307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132CEC0-C1E6-4EA4-C1F8-C531712E73D3}"/>
              </a:ext>
            </a:extLst>
          </p:cNvPr>
          <p:cNvSpPr>
            <a:spLocks noGrp="1"/>
          </p:cNvSpPr>
          <p:nvPr>
            <p:ph idx="1"/>
          </p:nvPr>
        </p:nvSpPr>
        <p:spPr>
          <a:xfrm>
            <a:off x="838200" y="1253331"/>
            <a:ext cx="10515600" cy="4351338"/>
          </a:xfrm>
        </p:spPr>
        <p:txBody>
          <a:bodyPr/>
          <a:lstStyle/>
          <a:p>
            <a:pPr marL="0" indent="0">
              <a:buNone/>
            </a:pPr>
            <a:r>
              <a:rPr kumimoji="1" lang="en-US" altLang="zh-TW" dirty="0"/>
              <a:t>delta hedging 				delta gamma hedging</a:t>
            </a:r>
            <a:endParaRPr kumimoji="1" lang="zh-TW" altLang="en-US" dirty="0"/>
          </a:p>
        </p:txBody>
      </p:sp>
      <p:pic>
        <p:nvPicPr>
          <p:cNvPr id="7" name="圖片 6">
            <a:extLst>
              <a:ext uri="{FF2B5EF4-FFF2-40B4-BE49-F238E27FC236}">
                <a16:creationId xmlns:a16="http://schemas.microsoft.com/office/drawing/2014/main" id="{BB8E28B7-135A-E2A8-461B-293056917C70}"/>
              </a:ext>
            </a:extLst>
          </p:cNvPr>
          <p:cNvPicPr>
            <a:picLocks noChangeAspect="1"/>
          </p:cNvPicPr>
          <p:nvPr/>
        </p:nvPicPr>
        <p:blipFill rotWithShape="1">
          <a:blip r:embed="rId2"/>
          <a:srcRect l="6862" t="10628" r="9262" b="5700"/>
          <a:stretch/>
        </p:blipFill>
        <p:spPr>
          <a:xfrm>
            <a:off x="124923" y="1885072"/>
            <a:ext cx="5971076" cy="3601329"/>
          </a:xfrm>
          <a:prstGeom prst="rect">
            <a:avLst/>
          </a:prstGeom>
        </p:spPr>
      </p:pic>
      <p:pic>
        <p:nvPicPr>
          <p:cNvPr id="9" name="圖片 8">
            <a:extLst>
              <a:ext uri="{FF2B5EF4-FFF2-40B4-BE49-F238E27FC236}">
                <a16:creationId xmlns:a16="http://schemas.microsoft.com/office/drawing/2014/main" id="{F0E3F61D-8BC3-1131-56D4-EB6F101F47C5}"/>
              </a:ext>
            </a:extLst>
          </p:cNvPr>
          <p:cNvPicPr>
            <a:picLocks noChangeAspect="1"/>
          </p:cNvPicPr>
          <p:nvPr/>
        </p:nvPicPr>
        <p:blipFill rotWithShape="1">
          <a:blip r:embed="rId3"/>
          <a:srcRect l="7843" t="11198" r="9170" b="5577"/>
          <a:stretch/>
        </p:blipFill>
        <p:spPr>
          <a:xfrm>
            <a:off x="6095999" y="1936668"/>
            <a:ext cx="5854505" cy="3549733"/>
          </a:xfrm>
          <a:prstGeom prst="rect">
            <a:avLst/>
          </a:prstGeom>
        </p:spPr>
      </p:pic>
    </p:spTree>
    <p:extLst>
      <p:ext uri="{BB962C8B-B14F-4D97-AF65-F5344CB8AC3E}">
        <p14:creationId xmlns:p14="http://schemas.microsoft.com/office/powerpoint/2010/main" val="489460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66686D-06B2-DF44-F1D9-3D73418E23EF}"/>
              </a:ext>
            </a:extLst>
          </p:cNvPr>
          <p:cNvSpPr>
            <a:spLocks noGrp="1"/>
          </p:cNvSpPr>
          <p:nvPr>
            <p:ph type="title"/>
          </p:nvPr>
        </p:nvSpPr>
        <p:spPr/>
        <p:txBody>
          <a:bodyPr>
            <a:normAutofit/>
          </a:bodyPr>
          <a:lstStyle/>
          <a:p>
            <a:r>
              <a:rPr lang="en" altLang="zh-TW" sz="3200" dirty="0">
                <a:effectLst/>
                <a:latin typeface="Helvetica" pitchFamily="2" charset="0"/>
              </a:rPr>
              <a:t>DG Greeks hedging results under fixed mean and variance with different</a:t>
            </a:r>
            <a:r>
              <a:rPr lang="en" altLang="zh-TW" sz="3200" dirty="0">
                <a:latin typeface="Helvetica" pitchFamily="2" charset="0"/>
              </a:rPr>
              <a:t> </a:t>
            </a:r>
            <a:r>
              <a:rPr lang="en" altLang="zh-TW" sz="3200" dirty="0">
                <a:effectLst/>
                <a:latin typeface="Helvetica" pitchFamily="2" charset="0"/>
              </a:rPr>
              <a:t>parameters</a:t>
            </a:r>
            <a:endParaRPr kumimoji="1" lang="zh-TW" altLang="en-US" sz="3200" dirty="0"/>
          </a:p>
        </p:txBody>
      </p:sp>
      <p:sp>
        <p:nvSpPr>
          <p:cNvPr id="4" name="內容版面配置區 2">
            <a:extLst>
              <a:ext uri="{FF2B5EF4-FFF2-40B4-BE49-F238E27FC236}">
                <a16:creationId xmlns:a16="http://schemas.microsoft.com/office/drawing/2014/main" id="{D3C19DFB-4670-DFB0-D95B-06E71AC6C9E2}"/>
              </a:ext>
            </a:extLst>
          </p:cNvPr>
          <p:cNvSpPr>
            <a:spLocks noGrp="1"/>
          </p:cNvSpPr>
          <p:nvPr>
            <p:ph idx="1"/>
          </p:nvPr>
        </p:nvSpPr>
        <p:spPr/>
        <p:txBody>
          <a:bodyPr/>
          <a:lstStyle/>
          <a:p>
            <a:pPr marL="0" indent="0">
              <a:buNone/>
            </a:pPr>
            <a:r>
              <a:rPr kumimoji="1" lang="en-US" altLang="zh-TW" dirty="0"/>
              <a:t>delta hedging 				</a:t>
            </a:r>
            <a:endParaRPr kumimoji="1" lang="zh-TW" altLang="en-US" dirty="0"/>
          </a:p>
        </p:txBody>
      </p:sp>
      <p:pic>
        <p:nvPicPr>
          <p:cNvPr id="6" name="圖片 5">
            <a:extLst>
              <a:ext uri="{FF2B5EF4-FFF2-40B4-BE49-F238E27FC236}">
                <a16:creationId xmlns:a16="http://schemas.microsoft.com/office/drawing/2014/main" id="{6DF98145-855E-D0D0-52E3-0A91289812DD}"/>
              </a:ext>
            </a:extLst>
          </p:cNvPr>
          <p:cNvPicPr>
            <a:picLocks noChangeAspect="1"/>
          </p:cNvPicPr>
          <p:nvPr/>
        </p:nvPicPr>
        <p:blipFill rotWithShape="1">
          <a:blip r:embed="rId2"/>
          <a:srcRect l="6501" t="10532" r="9170" b="5700"/>
          <a:stretch/>
        </p:blipFill>
        <p:spPr>
          <a:xfrm>
            <a:off x="356382" y="2488054"/>
            <a:ext cx="5739618" cy="3447068"/>
          </a:xfrm>
          <a:prstGeom prst="rect">
            <a:avLst/>
          </a:prstGeom>
        </p:spPr>
      </p:pic>
      <p:pic>
        <p:nvPicPr>
          <p:cNvPr id="8" name="圖片 7">
            <a:extLst>
              <a:ext uri="{FF2B5EF4-FFF2-40B4-BE49-F238E27FC236}">
                <a16:creationId xmlns:a16="http://schemas.microsoft.com/office/drawing/2014/main" id="{BB02E6DA-EBEA-431C-925C-BA0B55D0BE5A}"/>
              </a:ext>
            </a:extLst>
          </p:cNvPr>
          <p:cNvPicPr>
            <a:picLocks noChangeAspect="1"/>
          </p:cNvPicPr>
          <p:nvPr/>
        </p:nvPicPr>
        <p:blipFill rotWithShape="1">
          <a:blip r:embed="rId3"/>
          <a:srcRect l="7390" t="10777" r="9081" b="6150"/>
          <a:stretch/>
        </p:blipFill>
        <p:spPr>
          <a:xfrm>
            <a:off x="6096000" y="2488055"/>
            <a:ext cx="5732691" cy="3447068"/>
          </a:xfrm>
          <a:prstGeom prst="rect">
            <a:avLst/>
          </a:prstGeom>
        </p:spPr>
      </p:pic>
    </p:spTree>
    <p:extLst>
      <p:ext uri="{BB962C8B-B14F-4D97-AF65-F5344CB8AC3E}">
        <p14:creationId xmlns:p14="http://schemas.microsoft.com/office/powerpoint/2010/main" val="2208418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6AC269D7-A589-18E1-EA10-D0C53446B5DA}"/>
              </a:ext>
            </a:extLst>
          </p:cNvPr>
          <p:cNvSpPr>
            <a:spLocks noGrp="1"/>
          </p:cNvSpPr>
          <p:nvPr>
            <p:ph idx="1"/>
          </p:nvPr>
        </p:nvSpPr>
        <p:spPr>
          <a:xfrm>
            <a:off x="1036388" y="1253331"/>
            <a:ext cx="10515600" cy="4351338"/>
          </a:xfrm>
        </p:spPr>
        <p:txBody>
          <a:bodyPr/>
          <a:lstStyle/>
          <a:p>
            <a:pPr marL="0" indent="0">
              <a:buNone/>
            </a:pPr>
            <a:r>
              <a:rPr kumimoji="1" lang="en-US" altLang="zh-TW" dirty="0"/>
              <a:t>delta gamma hedging</a:t>
            </a:r>
            <a:endParaRPr kumimoji="1" lang="zh-TW" altLang="en-US" dirty="0"/>
          </a:p>
        </p:txBody>
      </p:sp>
      <p:pic>
        <p:nvPicPr>
          <p:cNvPr id="6" name="圖片 5">
            <a:extLst>
              <a:ext uri="{FF2B5EF4-FFF2-40B4-BE49-F238E27FC236}">
                <a16:creationId xmlns:a16="http://schemas.microsoft.com/office/drawing/2014/main" id="{1FE1D2D6-42A3-BF94-28FC-C10A0FAE93E5}"/>
              </a:ext>
            </a:extLst>
          </p:cNvPr>
          <p:cNvPicPr>
            <a:picLocks noChangeAspect="1"/>
          </p:cNvPicPr>
          <p:nvPr/>
        </p:nvPicPr>
        <p:blipFill rotWithShape="1">
          <a:blip r:embed="rId2"/>
          <a:srcRect l="7209" t="10477" r="8809" b="5101"/>
          <a:stretch/>
        </p:blipFill>
        <p:spPr>
          <a:xfrm>
            <a:off x="2516177" y="1913205"/>
            <a:ext cx="7159646" cy="4351337"/>
          </a:xfrm>
          <a:prstGeom prst="rect">
            <a:avLst/>
          </a:prstGeom>
        </p:spPr>
      </p:pic>
    </p:spTree>
    <p:extLst>
      <p:ext uri="{BB962C8B-B14F-4D97-AF65-F5344CB8AC3E}">
        <p14:creationId xmlns:p14="http://schemas.microsoft.com/office/powerpoint/2010/main" val="151001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3AC189-967E-ABFC-A9B2-06E885F09CC6}"/>
              </a:ext>
            </a:extLst>
          </p:cNvPr>
          <p:cNvSpPr>
            <a:spLocks noGrp="1"/>
          </p:cNvSpPr>
          <p:nvPr>
            <p:ph type="title"/>
          </p:nvPr>
        </p:nvSpPr>
        <p:spPr/>
        <p:txBody>
          <a:bodyPr>
            <a:normAutofit/>
          </a:bodyPr>
          <a:lstStyle/>
          <a:p>
            <a:r>
              <a:rPr lang="en" altLang="zh-TW" sz="3600" dirty="0">
                <a:effectLst/>
                <a:latin typeface="Helvetica" pitchFamily="2" charset="0"/>
              </a:rPr>
              <a:t>DG Greeks hedging results under fixed </a:t>
            </a:r>
            <a:r>
              <a:rPr lang="el-GR" altLang="zh-TW" sz="3600" dirty="0" err="1">
                <a:effectLst/>
                <a:latin typeface="Helvetica" pitchFamily="2" charset="0"/>
              </a:rPr>
              <a:t>ϑ</a:t>
            </a:r>
            <a:r>
              <a:rPr lang="el-GR" altLang="zh-TW" sz="3600" dirty="0">
                <a:effectLst/>
                <a:latin typeface="Helvetica" pitchFamily="2" charset="0"/>
              </a:rPr>
              <a:t>, </a:t>
            </a:r>
            <a:r>
              <a:rPr lang="en" altLang="zh-TW" sz="3600" dirty="0">
                <a:effectLst/>
                <a:latin typeface="Helvetica" pitchFamily="2" charset="0"/>
              </a:rPr>
              <a:t>p while changing </a:t>
            </a:r>
            <a:r>
              <a:rPr lang="el-GR" altLang="zh-TW" sz="3600" dirty="0" err="1">
                <a:effectLst/>
                <a:latin typeface="Helvetica" pitchFamily="2" charset="0"/>
              </a:rPr>
              <a:t>ϱ</a:t>
            </a:r>
            <a:endParaRPr kumimoji="1" lang="zh-TW" altLang="en-US" sz="3600" dirty="0"/>
          </a:p>
        </p:txBody>
      </p:sp>
      <p:sp>
        <p:nvSpPr>
          <p:cNvPr id="4" name="內容版面配置區 2">
            <a:extLst>
              <a:ext uri="{FF2B5EF4-FFF2-40B4-BE49-F238E27FC236}">
                <a16:creationId xmlns:a16="http://schemas.microsoft.com/office/drawing/2014/main" id="{6AC269D7-A589-18E1-EA10-D0C53446B5DA}"/>
              </a:ext>
            </a:extLst>
          </p:cNvPr>
          <p:cNvSpPr>
            <a:spLocks noGrp="1"/>
          </p:cNvSpPr>
          <p:nvPr>
            <p:ph idx="1"/>
          </p:nvPr>
        </p:nvSpPr>
        <p:spPr/>
        <p:txBody>
          <a:bodyPr/>
          <a:lstStyle/>
          <a:p>
            <a:pPr marL="0" indent="0">
              <a:buNone/>
            </a:pPr>
            <a:r>
              <a:rPr kumimoji="1" lang="en-US" altLang="zh-TW" dirty="0"/>
              <a:t>delta hedging 				</a:t>
            </a:r>
            <a:endParaRPr kumimoji="1" lang="zh-TW" altLang="en-US" dirty="0"/>
          </a:p>
        </p:txBody>
      </p:sp>
      <p:pic>
        <p:nvPicPr>
          <p:cNvPr id="5" name="圖片 4">
            <a:extLst>
              <a:ext uri="{FF2B5EF4-FFF2-40B4-BE49-F238E27FC236}">
                <a16:creationId xmlns:a16="http://schemas.microsoft.com/office/drawing/2014/main" id="{2E312BD2-1043-6926-AAD8-23FC4F8C287B}"/>
              </a:ext>
            </a:extLst>
          </p:cNvPr>
          <p:cNvPicPr>
            <a:picLocks noChangeAspect="1"/>
          </p:cNvPicPr>
          <p:nvPr/>
        </p:nvPicPr>
        <p:blipFill rotWithShape="1">
          <a:blip r:embed="rId3"/>
          <a:srcRect l="6814" t="10767" r="9307" b="4968"/>
          <a:stretch/>
        </p:blipFill>
        <p:spPr>
          <a:xfrm>
            <a:off x="757311" y="2532185"/>
            <a:ext cx="5338689" cy="3242604"/>
          </a:xfrm>
          <a:prstGeom prst="rect">
            <a:avLst/>
          </a:prstGeom>
        </p:spPr>
      </p:pic>
      <p:pic>
        <p:nvPicPr>
          <p:cNvPr id="7" name="圖片 6">
            <a:extLst>
              <a:ext uri="{FF2B5EF4-FFF2-40B4-BE49-F238E27FC236}">
                <a16:creationId xmlns:a16="http://schemas.microsoft.com/office/drawing/2014/main" id="{0DE86F6F-9938-CAA5-8157-9FA420DAAEF1}"/>
              </a:ext>
            </a:extLst>
          </p:cNvPr>
          <p:cNvPicPr>
            <a:picLocks noChangeAspect="1"/>
          </p:cNvPicPr>
          <p:nvPr/>
        </p:nvPicPr>
        <p:blipFill rotWithShape="1">
          <a:blip r:embed="rId4"/>
          <a:srcRect l="7752" t="11375" r="9624" b="5101"/>
          <a:stretch/>
        </p:blipFill>
        <p:spPr>
          <a:xfrm>
            <a:off x="6174848" y="2532185"/>
            <a:ext cx="5305550" cy="3242604"/>
          </a:xfrm>
          <a:prstGeom prst="rect">
            <a:avLst/>
          </a:prstGeom>
        </p:spPr>
      </p:pic>
    </p:spTree>
    <p:extLst>
      <p:ext uri="{BB962C8B-B14F-4D97-AF65-F5344CB8AC3E}">
        <p14:creationId xmlns:p14="http://schemas.microsoft.com/office/powerpoint/2010/main" val="1828421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6AC269D7-A589-18E1-EA10-D0C53446B5DA}"/>
              </a:ext>
            </a:extLst>
          </p:cNvPr>
          <p:cNvSpPr>
            <a:spLocks noGrp="1"/>
          </p:cNvSpPr>
          <p:nvPr>
            <p:ph idx="1"/>
          </p:nvPr>
        </p:nvSpPr>
        <p:spPr>
          <a:xfrm>
            <a:off x="838200" y="1253331"/>
            <a:ext cx="10515600" cy="4351338"/>
          </a:xfrm>
        </p:spPr>
        <p:txBody>
          <a:bodyPr/>
          <a:lstStyle/>
          <a:p>
            <a:pPr marL="0" indent="0">
              <a:buNone/>
            </a:pPr>
            <a:r>
              <a:rPr kumimoji="1" lang="en-US" altLang="zh-TW" dirty="0"/>
              <a:t>delta gamma hedging</a:t>
            </a:r>
            <a:endParaRPr kumimoji="1" lang="zh-TW" altLang="en-US" dirty="0"/>
          </a:p>
        </p:txBody>
      </p:sp>
      <p:pic>
        <p:nvPicPr>
          <p:cNvPr id="5" name="圖片 4">
            <a:extLst>
              <a:ext uri="{FF2B5EF4-FFF2-40B4-BE49-F238E27FC236}">
                <a16:creationId xmlns:a16="http://schemas.microsoft.com/office/drawing/2014/main" id="{95E70088-4DC3-5FC6-4AD4-813DC0C5ED0D}"/>
              </a:ext>
            </a:extLst>
          </p:cNvPr>
          <p:cNvPicPr>
            <a:picLocks noChangeAspect="1"/>
          </p:cNvPicPr>
          <p:nvPr/>
        </p:nvPicPr>
        <p:blipFill rotWithShape="1">
          <a:blip r:embed="rId2"/>
          <a:srcRect l="7300" t="11077" r="9624" b="4652"/>
          <a:stretch/>
        </p:blipFill>
        <p:spPr>
          <a:xfrm>
            <a:off x="161779" y="2055862"/>
            <a:ext cx="5786511" cy="3548807"/>
          </a:xfrm>
          <a:prstGeom prst="rect">
            <a:avLst/>
          </a:prstGeom>
        </p:spPr>
      </p:pic>
      <p:pic>
        <p:nvPicPr>
          <p:cNvPr id="7" name="圖片 6">
            <a:extLst>
              <a:ext uri="{FF2B5EF4-FFF2-40B4-BE49-F238E27FC236}">
                <a16:creationId xmlns:a16="http://schemas.microsoft.com/office/drawing/2014/main" id="{3C300410-CEB5-4A64-4E2A-FCF3690956D5}"/>
              </a:ext>
            </a:extLst>
          </p:cNvPr>
          <p:cNvPicPr>
            <a:picLocks noChangeAspect="1"/>
          </p:cNvPicPr>
          <p:nvPr/>
        </p:nvPicPr>
        <p:blipFill rotWithShape="1">
          <a:blip r:embed="rId3"/>
          <a:srcRect l="8039" t="11265" r="9427" b="5361"/>
          <a:stretch/>
        </p:blipFill>
        <p:spPr>
          <a:xfrm>
            <a:off x="6166339" y="2055862"/>
            <a:ext cx="5810615" cy="3548807"/>
          </a:xfrm>
          <a:prstGeom prst="rect">
            <a:avLst/>
          </a:prstGeom>
        </p:spPr>
      </p:pic>
    </p:spTree>
    <p:extLst>
      <p:ext uri="{BB962C8B-B14F-4D97-AF65-F5344CB8AC3E}">
        <p14:creationId xmlns:p14="http://schemas.microsoft.com/office/powerpoint/2010/main" val="158259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3AC189-967E-ABFC-A9B2-06E885F09CC6}"/>
              </a:ext>
            </a:extLst>
          </p:cNvPr>
          <p:cNvSpPr>
            <a:spLocks noGrp="1"/>
          </p:cNvSpPr>
          <p:nvPr>
            <p:ph type="title"/>
          </p:nvPr>
        </p:nvSpPr>
        <p:spPr/>
        <p:txBody>
          <a:bodyPr>
            <a:normAutofit/>
          </a:bodyPr>
          <a:lstStyle/>
          <a:p>
            <a:r>
              <a:rPr lang="en" altLang="zh-TW" sz="3600" dirty="0">
                <a:effectLst/>
                <a:latin typeface="Helvetica" pitchFamily="2" charset="0"/>
              </a:rPr>
              <a:t>DG Greeks hedging results under fixed </a:t>
            </a:r>
            <a:r>
              <a:rPr lang="el-GR" altLang="zh-TW" sz="3600" dirty="0" err="1">
                <a:effectLst/>
                <a:latin typeface="Helvetica" pitchFamily="2" charset="0"/>
              </a:rPr>
              <a:t>ϱ</a:t>
            </a:r>
            <a:r>
              <a:rPr lang="el-GR" altLang="zh-TW" sz="3600" dirty="0">
                <a:effectLst/>
                <a:latin typeface="Helvetica" pitchFamily="2" charset="0"/>
              </a:rPr>
              <a:t>, </a:t>
            </a:r>
            <a:r>
              <a:rPr lang="en" altLang="zh-TW" sz="3600" dirty="0">
                <a:effectLst/>
                <a:latin typeface="Helvetica" pitchFamily="2" charset="0"/>
              </a:rPr>
              <a:t>p while changing </a:t>
            </a:r>
            <a:r>
              <a:rPr lang="el-GR" altLang="zh-TW" sz="3600" dirty="0" err="1">
                <a:effectLst/>
                <a:latin typeface="Helvetica" pitchFamily="2" charset="0"/>
              </a:rPr>
              <a:t>ϑ</a:t>
            </a:r>
            <a:endParaRPr kumimoji="1" lang="zh-TW" altLang="en-US" sz="3600" dirty="0"/>
          </a:p>
        </p:txBody>
      </p:sp>
      <p:sp>
        <p:nvSpPr>
          <p:cNvPr id="4" name="內容版面配置區 2">
            <a:extLst>
              <a:ext uri="{FF2B5EF4-FFF2-40B4-BE49-F238E27FC236}">
                <a16:creationId xmlns:a16="http://schemas.microsoft.com/office/drawing/2014/main" id="{6AC269D7-A589-18E1-EA10-D0C53446B5DA}"/>
              </a:ext>
            </a:extLst>
          </p:cNvPr>
          <p:cNvSpPr>
            <a:spLocks noGrp="1"/>
          </p:cNvSpPr>
          <p:nvPr>
            <p:ph idx="1"/>
          </p:nvPr>
        </p:nvSpPr>
        <p:spPr/>
        <p:txBody>
          <a:bodyPr/>
          <a:lstStyle/>
          <a:p>
            <a:pPr marL="0" indent="0">
              <a:buNone/>
            </a:pPr>
            <a:r>
              <a:rPr kumimoji="1" lang="en-US" altLang="zh-TW" dirty="0"/>
              <a:t>delta hedging 				</a:t>
            </a:r>
            <a:endParaRPr kumimoji="1" lang="zh-TW" altLang="en-US" dirty="0"/>
          </a:p>
        </p:txBody>
      </p:sp>
      <p:pic>
        <p:nvPicPr>
          <p:cNvPr id="5" name="圖片 4">
            <a:extLst>
              <a:ext uri="{FF2B5EF4-FFF2-40B4-BE49-F238E27FC236}">
                <a16:creationId xmlns:a16="http://schemas.microsoft.com/office/drawing/2014/main" id="{719A51E4-E71F-159A-0D4B-2F7602D659D9}"/>
              </a:ext>
            </a:extLst>
          </p:cNvPr>
          <p:cNvPicPr>
            <a:picLocks noChangeAspect="1"/>
          </p:cNvPicPr>
          <p:nvPr/>
        </p:nvPicPr>
        <p:blipFill rotWithShape="1">
          <a:blip r:embed="rId3"/>
          <a:srcRect l="7751" t="10722" r="9262" b="4531"/>
          <a:stretch/>
        </p:blipFill>
        <p:spPr>
          <a:xfrm>
            <a:off x="218049" y="2447780"/>
            <a:ext cx="5877951" cy="3629184"/>
          </a:xfrm>
          <a:prstGeom prst="rect">
            <a:avLst/>
          </a:prstGeom>
        </p:spPr>
      </p:pic>
      <p:pic>
        <p:nvPicPr>
          <p:cNvPr id="7" name="圖片 6">
            <a:extLst>
              <a:ext uri="{FF2B5EF4-FFF2-40B4-BE49-F238E27FC236}">
                <a16:creationId xmlns:a16="http://schemas.microsoft.com/office/drawing/2014/main" id="{FAFCFF88-8D39-5506-5829-BB2C102B1362}"/>
              </a:ext>
            </a:extLst>
          </p:cNvPr>
          <p:cNvPicPr>
            <a:picLocks noChangeAspect="1"/>
          </p:cNvPicPr>
          <p:nvPr/>
        </p:nvPicPr>
        <p:blipFill rotWithShape="1">
          <a:blip r:embed="rId4"/>
          <a:srcRect l="7299" t="10953" r="9353" b="5674"/>
          <a:stretch/>
        </p:blipFill>
        <p:spPr>
          <a:xfrm>
            <a:off x="6096000" y="2447780"/>
            <a:ext cx="6000859" cy="3629184"/>
          </a:xfrm>
          <a:prstGeom prst="rect">
            <a:avLst/>
          </a:prstGeom>
        </p:spPr>
      </p:pic>
    </p:spTree>
    <p:extLst>
      <p:ext uri="{BB962C8B-B14F-4D97-AF65-F5344CB8AC3E}">
        <p14:creationId xmlns:p14="http://schemas.microsoft.com/office/powerpoint/2010/main" val="2569988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D84B39-7A0C-9603-1A61-9FEE5026066D}"/>
              </a:ext>
            </a:extLst>
          </p:cNvPr>
          <p:cNvSpPr>
            <a:spLocks noGrp="1"/>
          </p:cNvSpPr>
          <p:nvPr>
            <p:ph type="title"/>
          </p:nvPr>
        </p:nvSpPr>
        <p:spPr/>
        <p:txBody>
          <a:bodyPr/>
          <a:lstStyle/>
          <a:p>
            <a:r>
              <a:rPr kumimoji="1" lang="en-US" altLang="zh-TW" dirty="0"/>
              <a:t>Martingale condition</a:t>
            </a:r>
            <a:endParaRPr kumimoji="1" lang="zh-TW" altLang="en-US" dirty="0"/>
          </a:p>
        </p:txBody>
      </p:sp>
      <p:pic>
        <p:nvPicPr>
          <p:cNvPr id="4" name="圖片 3">
            <a:extLst>
              <a:ext uri="{FF2B5EF4-FFF2-40B4-BE49-F238E27FC236}">
                <a16:creationId xmlns:a16="http://schemas.microsoft.com/office/drawing/2014/main" id="{8E8334CC-291E-B298-BA21-E1B0A0C868E6}"/>
              </a:ext>
            </a:extLst>
          </p:cNvPr>
          <p:cNvPicPr>
            <a:picLocks noChangeAspect="1"/>
          </p:cNvPicPr>
          <p:nvPr/>
        </p:nvPicPr>
        <p:blipFill>
          <a:blip r:embed="rId2"/>
          <a:stretch>
            <a:fillRect/>
          </a:stretch>
        </p:blipFill>
        <p:spPr>
          <a:xfrm>
            <a:off x="757583" y="3380807"/>
            <a:ext cx="3759200" cy="1041400"/>
          </a:xfrm>
          <a:prstGeom prst="rect">
            <a:avLst/>
          </a:prstGeom>
        </p:spPr>
      </p:pic>
      <p:pic>
        <p:nvPicPr>
          <p:cNvPr id="5" name="圖片 4">
            <a:extLst>
              <a:ext uri="{FF2B5EF4-FFF2-40B4-BE49-F238E27FC236}">
                <a16:creationId xmlns:a16="http://schemas.microsoft.com/office/drawing/2014/main" id="{19557C81-7FBF-DBB1-9B1A-0C87E6666249}"/>
              </a:ext>
            </a:extLst>
          </p:cNvPr>
          <p:cNvPicPr>
            <a:picLocks noChangeAspect="1"/>
          </p:cNvPicPr>
          <p:nvPr/>
        </p:nvPicPr>
        <p:blipFill>
          <a:blip r:embed="rId3"/>
          <a:stretch>
            <a:fillRect/>
          </a:stretch>
        </p:blipFill>
        <p:spPr>
          <a:xfrm>
            <a:off x="688009" y="4422207"/>
            <a:ext cx="2984500" cy="838200"/>
          </a:xfrm>
          <a:prstGeom prst="rect">
            <a:avLst/>
          </a:prstGeom>
        </p:spPr>
      </p:pic>
      <p:pic>
        <p:nvPicPr>
          <p:cNvPr id="6" name="圖片 5">
            <a:extLst>
              <a:ext uri="{FF2B5EF4-FFF2-40B4-BE49-F238E27FC236}">
                <a16:creationId xmlns:a16="http://schemas.microsoft.com/office/drawing/2014/main" id="{27645731-A090-E1F3-5402-61E563F1CB5E}"/>
              </a:ext>
            </a:extLst>
          </p:cNvPr>
          <p:cNvPicPr>
            <a:picLocks noChangeAspect="1"/>
          </p:cNvPicPr>
          <p:nvPr/>
        </p:nvPicPr>
        <p:blipFill>
          <a:blip r:embed="rId4"/>
          <a:stretch>
            <a:fillRect/>
          </a:stretch>
        </p:blipFill>
        <p:spPr>
          <a:xfrm>
            <a:off x="3344518" y="1810060"/>
            <a:ext cx="4350086" cy="1325563"/>
          </a:xfrm>
          <a:prstGeom prst="rect">
            <a:avLst/>
          </a:prstGeom>
        </p:spPr>
      </p:pic>
      <p:pic>
        <p:nvPicPr>
          <p:cNvPr id="7" name="圖片 6">
            <a:extLst>
              <a:ext uri="{FF2B5EF4-FFF2-40B4-BE49-F238E27FC236}">
                <a16:creationId xmlns:a16="http://schemas.microsoft.com/office/drawing/2014/main" id="{DB0D998D-28B5-F5E5-B09A-D60AD025A12A}"/>
              </a:ext>
            </a:extLst>
          </p:cNvPr>
          <p:cNvPicPr>
            <a:picLocks noChangeAspect="1"/>
          </p:cNvPicPr>
          <p:nvPr/>
        </p:nvPicPr>
        <p:blipFill rotWithShape="1">
          <a:blip r:embed="rId5"/>
          <a:srcRect t="45452"/>
          <a:stretch/>
        </p:blipFill>
        <p:spPr>
          <a:xfrm>
            <a:off x="293634" y="5260407"/>
            <a:ext cx="3560673" cy="1232468"/>
          </a:xfrm>
          <a:prstGeom prst="rect">
            <a:avLst/>
          </a:prstGeom>
        </p:spPr>
      </p:pic>
    </p:spTree>
    <p:extLst>
      <p:ext uri="{BB962C8B-B14F-4D97-AF65-F5344CB8AC3E}">
        <p14:creationId xmlns:p14="http://schemas.microsoft.com/office/powerpoint/2010/main" val="39670664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6AC269D7-A589-18E1-EA10-D0C53446B5DA}"/>
              </a:ext>
            </a:extLst>
          </p:cNvPr>
          <p:cNvSpPr>
            <a:spLocks noGrp="1"/>
          </p:cNvSpPr>
          <p:nvPr>
            <p:ph idx="1"/>
          </p:nvPr>
        </p:nvSpPr>
        <p:spPr>
          <a:xfrm>
            <a:off x="838200" y="1253331"/>
            <a:ext cx="10515600" cy="4351338"/>
          </a:xfrm>
        </p:spPr>
        <p:txBody>
          <a:bodyPr/>
          <a:lstStyle/>
          <a:p>
            <a:pPr marL="0" indent="0">
              <a:buNone/>
            </a:pPr>
            <a:r>
              <a:rPr kumimoji="1" lang="en-US" altLang="zh-TW" dirty="0"/>
              <a:t>delta gamma hedging</a:t>
            </a:r>
            <a:endParaRPr kumimoji="1" lang="zh-TW" altLang="en-US" dirty="0"/>
          </a:p>
        </p:txBody>
      </p:sp>
      <p:pic>
        <p:nvPicPr>
          <p:cNvPr id="5" name="圖片 4">
            <a:extLst>
              <a:ext uri="{FF2B5EF4-FFF2-40B4-BE49-F238E27FC236}">
                <a16:creationId xmlns:a16="http://schemas.microsoft.com/office/drawing/2014/main" id="{A1EC8C9E-98FF-3501-73A9-49099F975C21}"/>
              </a:ext>
            </a:extLst>
          </p:cNvPr>
          <p:cNvPicPr>
            <a:picLocks noChangeAspect="1"/>
          </p:cNvPicPr>
          <p:nvPr/>
        </p:nvPicPr>
        <p:blipFill rotWithShape="1">
          <a:blip r:embed="rId2"/>
          <a:srcRect l="7842" t="11076" r="9262" b="5550"/>
          <a:stretch/>
        </p:blipFill>
        <p:spPr>
          <a:xfrm>
            <a:off x="208228" y="2024441"/>
            <a:ext cx="5887772" cy="3580228"/>
          </a:xfrm>
          <a:prstGeom prst="rect">
            <a:avLst/>
          </a:prstGeom>
        </p:spPr>
      </p:pic>
      <p:pic>
        <p:nvPicPr>
          <p:cNvPr id="7" name="圖片 6">
            <a:extLst>
              <a:ext uri="{FF2B5EF4-FFF2-40B4-BE49-F238E27FC236}">
                <a16:creationId xmlns:a16="http://schemas.microsoft.com/office/drawing/2014/main" id="{522DE68B-AA2C-2541-0F26-EEC59B7E0608}"/>
              </a:ext>
            </a:extLst>
          </p:cNvPr>
          <p:cNvPicPr>
            <a:picLocks noChangeAspect="1"/>
          </p:cNvPicPr>
          <p:nvPr/>
        </p:nvPicPr>
        <p:blipFill rotWithShape="1">
          <a:blip r:embed="rId3"/>
          <a:srcRect l="7390" t="10899" r="9353" b="4979"/>
          <a:stretch/>
        </p:blipFill>
        <p:spPr>
          <a:xfrm>
            <a:off x="6173816" y="2024441"/>
            <a:ext cx="5860872" cy="3580228"/>
          </a:xfrm>
          <a:prstGeom prst="rect">
            <a:avLst/>
          </a:prstGeom>
        </p:spPr>
      </p:pic>
    </p:spTree>
    <p:extLst>
      <p:ext uri="{BB962C8B-B14F-4D97-AF65-F5344CB8AC3E}">
        <p14:creationId xmlns:p14="http://schemas.microsoft.com/office/powerpoint/2010/main" val="14175345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3AC189-967E-ABFC-A9B2-06E885F09CC6}"/>
              </a:ext>
            </a:extLst>
          </p:cNvPr>
          <p:cNvSpPr>
            <a:spLocks noGrp="1"/>
          </p:cNvSpPr>
          <p:nvPr>
            <p:ph type="title"/>
          </p:nvPr>
        </p:nvSpPr>
        <p:spPr/>
        <p:txBody>
          <a:bodyPr>
            <a:normAutofit/>
          </a:bodyPr>
          <a:lstStyle/>
          <a:p>
            <a:r>
              <a:rPr lang="en" altLang="zh-TW" sz="3600" dirty="0">
                <a:effectLst/>
                <a:latin typeface="Helvetica" pitchFamily="2" charset="0"/>
              </a:rPr>
              <a:t>DG Greeks hedging results under fixed </a:t>
            </a:r>
            <a:r>
              <a:rPr lang="el-GR" altLang="zh-TW" sz="3600" dirty="0" err="1">
                <a:effectLst/>
                <a:latin typeface="Helvetica" pitchFamily="2" charset="0"/>
              </a:rPr>
              <a:t>ϱ</a:t>
            </a:r>
            <a:r>
              <a:rPr lang="el-GR" altLang="zh-TW" sz="3600" dirty="0">
                <a:effectLst/>
                <a:latin typeface="Helvetica" pitchFamily="2" charset="0"/>
              </a:rPr>
              <a:t>, </a:t>
            </a:r>
            <a:r>
              <a:rPr lang="el-GR" altLang="zh-TW" sz="3600" dirty="0" err="1">
                <a:effectLst/>
                <a:latin typeface="Helvetica" pitchFamily="2" charset="0"/>
              </a:rPr>
              <a:t>ϑ</a:t>
            </a:r>
            <a:r>
              <a:rPr lang="el-GR" altLang="zh-TW" sz="3600" dirty="0">
                <a:effectLst/>
                <a:latin typeface="Helvetica" pitchFamily="2" charset="0"/>
              </a:rPr>
              <a:t>, </a:t>
            </a:r>
            <a:r>
              <a:rPr lang="en" altLang="zh-TW" sz="3600" dirty="0">
                <a:effectLst/>
                <a:latin typeface="Helvetica" pitchFamily="2" charset="0"/>
              </a:rPr>
              <a:t>while changing p</a:t>
            </a:r>
            <a:endParaRPr kumimoji="1" lang="zh-TW" altLang="en-US" sz="3600" dirty="0"/>
          </a:p>
        </p:txBody>
      </p:sp>
      <p:sp>
        <p:nvSpPr>
          <p:cNvPr id="4" name="內容版面配置區 2">
            <a:extLst>
              <a:ext uri="{FF2B5EF4-FFF2-40B4-BE49-F238E27FC236}">
                <a16:creationId xmlns:a16="http://schemas.microsoft.com/office/drawing/2014/main" id="{6AC269D7-A589-18E1-EA10-D0C53446B5DA}"/>
              </a:ext>
            </a:extLst>
          </p:cNvPr>
          <p:cNvSpPr>
            <a:spLocks noGrp="1"/>
          </p:cNvSpPr>
          <p:nvPr>
            <p:ph idx="1"/>
          </p:nvPr>
        </p:nvSpPr>
        <p:spPr/>
        <p:txBody>
          <a:bodyPr/>
          <a:lstStyle/>
          <a:p>
            <a:pPr marL="0" indent="0">
              <a:buNone/>
            </a:pPr>
            <a:r>
              <a:rPr kumimoji="1" lang="en-US" altLang="zh-TW" dirty="0"/>
              <a:t>delta hedging 				</a:t>
            </a:r>
            <a:endParaRPr kumimoji="1" lang="zh-TW" altLang="en-US" dirty="0"/>
          </a:p>
        </p:txBody>
      </p:sp>
      <p:pic>
        <p:nvPicPr>
          <p:cNvPr id="5" name="圖片 4">
            <a:extLst>
              <a:ext uri="{FF2B5EF4-FFF2-40B4-BE49-F238E27FC236}">
                <a16:creationId xmlns:a16="http://schemas.microsoft.com/office/drawing/2014/main" id="{1DB2111D-BD8D-2D28-264E-EBD5148FAC9A}"/>
              </a:ext>
            </a:extLst>
          </p:cNvPr>
          <p:cNvPicPr>
            <a:picLocks noChangeAspect="1"/>
          </p:cNvPicPr>
          <p:nvPr/>
        </p:nvPicPr>
        <p:blipFill rotWithShape="1">
          <a:blip r:embed="rId3"/>
          <a:srcRect l="7372" t="10835" r="8983" b="5694"/>
          <a:stretch/>
        </p:blipFill>
        <p:spPr>
          <a:xfrm>
            <a:off x="177920" y="2541777"/>
            <a:ext cx="5918080" cy="3570635"/>
          </a:xfrm>
          <a:prstGeom prst="rect">
            <a:avLst/>
          </a:prstGeom>
        </p:spPr>
      </p:pic>
      <p:pic>
        <p:nvPicPr>
          <p:cNvPr id="7" name="圖片 6">
            <a:extLst>
              <a:ext uri="{FF2B5EF4-FFF2-40B4-BE49-F238E27FC236}">
                <a16:creationId xmlns:a16="http://schemas.microsoft.com/office/drawing/2014/main" id="{F7DC4E4E-2CB5-B8BF-4CA7-F3F88585963E}"/>
              </a:ext>
            </a:extLst>
          </p:cNvPr>
          <p:cNvPicPr>
            <a:picLocks noChangeAspect="1"/>
          </p:cNvPicPr>
          <p:nvPr/>
        </p:nvPicPr>
        <p:blipFill rotWithShape="1">
          <a:blip r:embed="rId4"/>
          <a:srcRect l="7571" t="10354" r="8990" b="5823"/>
          <a:stretch/>
        </p:blipFill>
        <p:spPr>
          <a:xfrm>
            <a:off x="6096000" y="2541777"/>
            <a:ext cx="5878795" cy="3570635"/>
          </a:xfrm>
          <a:prstGeom prst="rect">
            <a:avLst/>
          </a:prstGeom>
        </p:spPr>
      </p:pic>
    </p:spTree>
    <p:extLst>
      <p:ext uri="{BB962C8B-B14F-4D97-AF65-F5344CB8AC3E}">
        <p14:creationId xmlns:p14="http://schemas.microsoft.com/office/powerpoint/2010/main" val="24011813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6AC269D7-A589-18E1-EA10-D0C53446B5DA}"/>
              </a:ext>
            </a:extLst>
          </p:cNvPr>
          <p:cNvSpPr>
            <a:spLocks noGrp="1"/>
          </p:cNvSpPr>
          <p:nvPr>
            <p:ph idx="1"/>
          </p:nvPr>
        </p:nvSpPr>
        <p:spPr>
          <a:xfrm>
            <a:off x="838200" y="1253331"/>
            <a:ext cx="10515600" cy="4351338"/>
          </a:xfrm>
        </p:spPr>
        <p:txBody>
          <a:bodyPr/>
          <a:lstStyle/>
          <a:p>
            <a:pPr marL="0" indent="0">
              <a:buNone/>
            </a:pPr>
            <a:r>
              <a:rPr kumimoji="1" lang="en-US" altLang="zh-TW" dirty="0"/>
              <a:t>delta gamma hedging</a:t>
            </a:r>
            <a:endParaRPr kumimoji="1" lang="zh-TW" altLang="en-US" dirty="0"/>
          </a:p>
        </p:txBody>
      </p:sp>
      <p:pic>
        <p:nvPicPr>
          <p:cNvPr id="5" name="圖片 4">
            <a:extLst>
              <a:ext uri="{FF2B5EF4-FFF2-40B4-BE49-F238E27FC236}">
                <a16:creationId xmlns:a16="http://schemas.microsoft.com/office/drawing/2014/main" id="{0BDF4814-66E0-A3E1-0A36-20FC3A5B49DC}"/>
              </a:ext>
            </a:extLst>
          </p:cNvPr>
          <p:cNvPicPr>
            <a:picLocks noChangeAspect="1"/>
          </p:cNvPicPr>
          <p:nvPr/>
        </p:nvPicPr>
        <p:blipFill rotWithShape="1">
          <a:blip r:embed="rId3"/>
          <a:srcRect l="7571" t="10927" r="9443" b="5550"/>
          <a:stretch/>
        </p:blipFill>
        <p:spPr>
          <a:xfrm>
            <a:off x="75026" y="2053883"/>
            <a:ext cx="6020974" cy="3663799"/>
          </a:xfrm>
          <a:prstGeom prst="rect">
            <a:avLst/>
          </a:prstGeom>
        </p:spPr>
      </p:pic>
      <p:pic>
        <p:nvPicPr>
          <p:cNvPr id="7" name="圖片 6">
            <a:extLst>
              <a:ext uri="{FF2B5EF4-FFF2-40B4-BE49-F238E27FC236}">
                <a16:creationId xmlns:a16="http://schemas.microsoft.com/office/drawing/2014/main" id="{0335CF31-8F58-55B3-96B3-DFC1C8684ADD}"/>
              </a:ext>
            </a:extLst>
          </p:cNvPr>
          <p:cNvPicPr>
            <a:picLocks noChangeAspect="1"/>
          </p:cNvPicPr>
          <p:nvPr/>
        </p:nvPicPr>
        <p:blipFill rotWithShape="1">
          <a:blip r:embed="rId4"/>
          <a:srcRect l="7571" t="10328" r="9623" b="5550"/>
          <a:stretch/>
        </p:blipFill>
        <p:spPr>
          <a:xfrm>
            <a:off x="6040107" y="2053883"/>
            <a:ext cx="5965081" cy="3663799"/>
          </a:xfrm>
          <a:prstGeom prst="rect">
            <a:avLst/>
          </a:prstGeom>
        </p:spPr>
      </p:pic>
    </p:spTree>
    <p:extLst>
      <p:ext uri="{BB962C8B-B14F-4D97-AF65-F5344CB8AC3E}">
        <p14:creationId xmlns:p14="http://schemas.microsoft.com/office/powerpoint/2010/main" val="2661603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3212F2-994E-2C17-CD27-958E43CF8F49}"/>
              </a:ext>
            </a:extLst>
          </p:cNvPr>
          <p:cNvSpPr>
            <a:spLocks noGrp="1"/>
          </p:cNvSpPr>
          <p:nvPr>
            <p:ph type="title"/>
          </p:nvPr>
        </p:nvSpPr>
        <p:spPr/>
        <p:txBody>
          <a:bodyPr/>
          <a:lstStyle/>
          <a:p>
            <a:r>
              <a:rPr lang="en" altLang="zh-TW" dirty="0">
                <a:effectLst/>
                <a:latin typeface="Helvetica" pitchFamily="2" charset="0"/>
              </a:rPr>
              <a:t>DG Greeks hedging conclusion</a:t>
            </a:r>
            <a:endParaRPr kumimoji="1" lang="zh-TW" altLang="en-US" dirty="0"/>
          </a:p>
        </p:txBody>
      </p:sp>
      <p:sp>
        <p:nvSpPr>
          <p:cNvPr id="3" name="內容版面配置區 2">
            <a:extLst>
              <a:ext uri="{FF2B5EF4-FFF2-40B4-BE49-F238E27FC236}">
                <a16:creationId xmlns:a16="http://schemas.microsoft.com/office/drawing/2014/main" id="{7342FDDD-35B7-593A-E252-31E1D9C34D9D}"/>
              </a:ext>
            </a:extLst>
          </p:cNvPr>
          <p:cNvSpPr>
            <a:spLocks noGrp="1"/>
          </p:cNvSpPr>
          <p:nvPr>
            <p:ph idx="1"/>
          </p:nvPr>
        </p:nvSpPr>
        <p:spPr/>
        <p:txBody>
          <a:bodyPr>
            <a:normAutofit/>
          </a:bodyPr>
          <a:lstStyle/>
          <a:p>
            <a:r>
              <a:rPr lang="en" altLang="zh-TW" dirty="0">
                <a:solidFill>
                  <a:schemeClr val="accent1"/>
                </a:solidFill>
                <a:effectLst/>
                <a:latin typeface="Helvetica" pitchFamily="2" charset="0"/>
              </a:rPr>
              <a:t>Delta hedging</a:t>
            </a:r>
          </a:p>
          <a:p>
            <a:endParaRPr kumimoji="1" lang="en-US" altLang="zh-TW" dirty="0"/>
          </a:p>
          <a:p>
            <a:r>
              <a:rPr lang="en" altLang="zh-TW" dirty="0">
                <a:effectLst/>
                <a:latin typeface="Helvetica" pitchFamily="2" charset="0"/>
              </a:rPr>
              <a:t>Delta hedging </a:t>
            </a:r>
            <a:r>
              <a:rPr lang="el-GR" altLang="zh-TW" dirty="0">
                <a:effectLst/>
                <a:latin typeface="Helvetica" pitchFamily="2" charset="0"/>
              </a:rPr>
              <a:t>ΔΠ </a:t>
            </a:r>
            <a:r>
              <a:rPr lang="en" altLang="zh-TW" dirty="0">
                <a:effectLst/>
                <a:latin typeface="Helvetica" pitchFamily="2" charset="0"/>
              </a:rPr>
              <a:t>curves are like a</a:t>
            </a:r>
            <a:r>
              <a:rPr lang="en" altLang="zh-TW" dirty="0">
                <a:latin typeface="Helvetica" pitchFamily="2" charset="0"/>
              </a:rPr>
              <a:t> </a:t>
            </a:r>
            <a:r>
              <a:rPr lang="en" altLang="zh-TW" dirty="0">
                <a:effectLst/>
                <a:latin typeface="Helvetica" pitchFamily="2" charset="0"/>
              </a:rPr>
              <a:t>quadratic function with an opening facing down, the larger the mean, variance, skewness</a:t>
            </a:r>
            <a:r>
              <a:rPr lang="en" altLang="zh-TW" dirty="0">
                <a:latin typeface="Helvetica" pitchFamily="2" charset="0"/>
              </a:rPr>
              <a:t> </a:t>
            </a:r>
            <a:r>
              <a:rPr lang="en" altLang="zh-TW" dirty="0">
                <a:effectLst/>
                <a:latin typeface="Helvetica" pitchFamily="2" charset="0"/>
              </a:rPr>
              <a:t>and kurtosis, the more clockwise the </a:t>
            </a:r>
            <a:r>
              <a:rPr lang="el-GR" altLang="zh-TW" dirty="0">
                <a:effectLst/>
                <a:latin typeface="Helvetica" pitchFamily="2" charset="0"/>
              </a:rPr>
              <a:t>ΔΠ </a:t>
            </a:r>
            <a:r>
              <a:rPr lang="en" altLang="zh-TW" dirty="0">
                <a:effectLst/>
                <a:latin typeface="Helvetica" pitchFamily="2" charset="0"/>
              </a:rPr>
              <a:t>curves rotate and the lower the stock position.</a:t>
            </a:r>
          </a:p>
          <a:p>
            <a:endParaRPr kumimoji="1" lang="en-US" altLang="zh-TW" dirty="0"/>
          </a:p>
          <a:p>
            <a:r>
              <a:rPr lang="en" altLang="zh-TW" dirty="0">
                <a:effectLst/>
                <a:latin typeface="Helvetica" pitchFamily="2" charset="0"/>
              </a:rPr>
              <a:t>Under fixed </a:t>
            </a:r>
            <a:r>
              <a:rPr lang="el-GR" altLang="zh-TW" dirty="0" err="1">
                <a:effectLst/>
                <a:latin typeface="Helvetica" pitchFamily="2" charset="0"/>
              </a:rPr>
              <a:t>ϱ</a:t>
            </a:r>
            <a:r>
              <a:rPr lang="el-GR" altLang="zh-TW" dirty="0">
                <a:effectLst/>
                <a:latin typeface="Helvetica" pitchFamily="2" charset="0"/>
              </a:rPr>
              <a:t>, </a:t>
            </a:r>
            <a:r>
              <a:rPr lang="en" altLang="zh-TW" dirty="0">
                <a:effectLst/>
                <a:latin typeface="Helvetica" pitchFamily="2" charset="0"/>
              </a:rPr>
              <a:t>p the larger </a:t>
            </a:r>
            <a:r>
              <a:rPr lang="el-GR" altLang="zh-TW" dirty="0" err="1">
                <a:effectLst/>
                <a:latin typeface="Helvetica" pitchFamily="2" charset="0"/>
              </a:rPr>
              <a:t>ϑ</a:t>
            </a:r>
            <a:r>
              <a:rPr lang="el-GR" altLang="zh-TW" dirty="0">
                <a:effectLst/>
                <a:latin typeface="Helvetica" pitchFamily="2" charset="0"/>
              </a:rPr>
              <a:t> </a:t>
            </a:r>
            <a:r>
              <a:rPr lang="en" altLang="zh-TW" dirty="0">
                <a:effectLst/>
                <a:latin typeface="Helvetica" pitchFamily="2" charset="0"/>
              </a:rPr>
              <a:t>the less compact the </a:t>
            </a:r>
            <a:r>
              <a:rPr lang="el-GR" altLang="zh-TW" dirty="0">
                <a:effectLst/>
                <a:latin typeface="Helvetica" pitchFamily="2" charset="0"/>
              </a:rPr>
              <a:t>ΔΠ </a:t>
            </a:r>
            <a:r>
              <a:rPr lang="en" altLang="zh-TW" dirty="0">
                <a:effectLst/>
                <a:latin typeface="Helvetica" pitchFamily="2" charset="0"/>
              </a:rPr>
              <a:t>curves are and the more clockwise the </a:t>
            </a:r>
            <a:r>
              <a:rPr lang="el-GR" altLang="zh-TW" dirty="0">
                <a:effectLst/>
                <a:latin typeface="Helvetica" pitchFamily="2" charset="0"/>
              </a:rPr>
              <a:t>ΔΠ </a:t>
            </a:r>
            <a:r>
              <a:rPr lang="en" altLang="zh-TW" dirty="0">
                <a:effectLst/>
                <a:latin typeface="Helvetica" pitchFamily="2" charset="0"/>
              </a:rPr>
              <a:t>curves rotate.</a:t>
            </a:r>
          </a:p>
          <a:p>
            <a:endParaRPr kumimoji="1" lang="zh-TW" altLang="en-US" dirty="0"/>
          </a:p>
        </p:txBody>
      </p:sp>
    </p:spTree>
    <p:extLst>
      <p:ext uri="{BB962C8B-B14F-4D97-AF65-F5344CB8AC3E}">
        <p14:creationId xmlns:p14="http://schemas.microsoft.com/office/powerpoint/2010/main" val="2670117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9F4000-94AA-FB5F-7BA4-493371AE4699}"/>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A0BC7C35-55D5-294B-CDA4-220D95975D8A}"/>
              </a:ext>
            </a:extLst>
          </p:cNvPr>
          <p:cNvSpPr>
            <a:spLocks noGrp="1"/>
          </p:cNvSpPr>
          <p:nvPr>
            <p:ph idx="1"/>
          </p:nvPr>
        </p:nvSpPr>
        <p:spPr/>
        <p:txBody>
          <a:bodyPr/>
          <a:lstStyle/>
          <a:p>
            <a:r>
              <a:rPr lang="en" altLang="zh-TW" dirty="0">
                <a:effectLst/>
                <a:latin typeface="Helvetica" pitchFamily="2" charset="0"/>
              </a:rPr>
              <a:t>Under fixed </a:t>
            </a:r>
            <a:r>
              <a:rPr lang="el-GR" altLang="zh-TW" dirty="0" err="1">
                <a:effectLst/>
                <a:latin typeface="Helvetica" pitchFamily="2" charset="0"/>
              </a:rPr>
              <a:t>ϑ</a:t>
            </a:r>
            <a:r>
              <a:rPr lang="el-GR" altLang="zh-TW" dirty="0">
                <a:effectLst/>
                <a:latin typeface="Helvetica" pitchFamily="2" charset="0"/>
              </a:rPr>
              <a:t>, </a:t>
            </a:r>
            <a:r>
              <a:rPr lang="en" altLang="zh-TW" dirty="0">
                <a:effectLst/>
                <a:latin typeface="Helvetica" pitchFamily="2" charset="0"/>
              </a:rPr>
              <a:t>p the larger the </a:t>
            </a:r>
            <a:r>
              <a:rPr lang="el-GR" altLang="zh-TW" dirty="0" err="1">
                <a:effectLst/>
                <a:latin typeface="Helvetica" pitchFamily="2" charset="0"/>
              </a:rPr>
              <a:t>ϱ</a:t>
            </a:r>
            <a:r>
              <a:rPr lang="el-GR" altLang="zh-TW" dirty="0">
                <a:effectLst/>
                <a:latin typeface="Helvetica" pitchFamily="2" charset="0"/>
              </a:rPr>
              <a:t> </a:t>
            </a:r>
            <a:r>
              <a:rPr lang="en" altLang="zh-TW" dirty="0">
                <a:effectLst/>
                <a:latin typeface="Helvetica" pitchFamily="2" charset="0"/>
              </a:rPr>
              <a:t>the more compact the </a:t>
            </a:r>
            <a:r>
              <a:rPr lang="el-GR" altLang="zh-TW" dirty="0">
                <a:effectLst/>
                <a:latin typeface="Helvetica" pitchFamily="2" charset="0"/>
              </a:rPr>
              <a:t>ΔΠ </a:t>
            </a:r>
            <a:r>
              <a:rPr lang="en" altLang="zh-TW" dirty="0">
                <a:effectLst/>
                <a:latin typeface="Helvetica" pitchFamily="2" charset="0"/>
              </a:rPr>
              <a:t>curves and the more counter</a:t>
            </a:r>
            <a:r>
              <a:rPr lang="en" altLang="zh-TW" dirty="0">
                <a:latin typeface="Helvetica" pitchFamily="2" charset="0"/>
              </a:rPr>
              <a:t> </a:t>
            </a:r>
            <a:r>
              <a:rPr lang="en" altLang="zh-TW" dirty="0">
                <a:effectLst/>
                <a:latin typeface="Helvetica" pitchFamily="2" charset="0"/>
              </a:rPr>
              <a:t>clockwise the </a:t>
            </a:r>
            <a:r>
              <a:rPr lang="el-GR" altLang="zh-TW" dirty="0">
                <a:effectLst/>
                <a:latin typeface="Helvetica" pitchFamily="2" charset="0"/>
              </a:rPr>
              <a:t>ΔΠ </a:t>
            </a:r>
            <a:r>
              <a:rPr lang="en" altLang="zh-TW" dirty="0">
                <a:effectLst/>
                <a:latin typeface="Helvetica" pitchFamily="2" charset="0"/>
              </a:rPr>
              <a:t>curves rotate.</a:t>
            </a:r>
          </a:p>
          <a:p>
            <a:endParaRPr kumimoji="1" lang="en-US" altLang="zh-TW" dirty="0"/>
          </a:p>
          <a:p>
            <a:r>
              <a:rPr lang="en" altLang="zh-TW" dirty="0">
                <a:effectLst/>
                <a:latin typeface="Helvetica" pitchFamily="2" charset="0"/>
              </a:rPr>
              <a:t>Under fixed </a:t>
            </a:r>
            <a:r>
              <a:rPr lang="el-GR" altLang="zh-TW" dirty="0" err="1">
                <a:effectLst/>
                <a:latin typeface="Helvetica" pitchFamily="2" charset="0"/>
              </a:rPr>
              <a:t>ϱ</a:t>
            </a:r>
            <a:r>
              <a:rPr lang="el-GR" altLang="zh-TW" dirty="0">
                <a:effectLst/>
                <a:latin typeface="Helvetica" pitchFamily="2" charset="0"/>
              </a:rPr>
              <a:t>, </a:t>
            </a:r>
            <a:r>
              <a:rPr lang="el-GR" altLang="zh-TW" dirty="0" err="1">
                <a:effectLst/>
                <a:latin typeface="Helvetica" pitchFamily="2" charset="0"/>
              </a:rPr>
              <a:t>ϑ</a:t>
            </a:r>
            <a:r>
              <a:rPr lang="el-GR" altLang="zh-TW" dirty="0">
                <a:effectLst/>
                <a:latin typeface="Helvetica" pitchFamily="2" charset="0"/>
              </a:rPr>
              <a:t> </a:t>
            </a:r>
            <a:r>
              <a:rPr lang="en" altLang="zh-TW" dirty="0">
                <a:effectLst/>
                <a:latin typeface="Helvetica" pitchFamily="2" charset="0"/>
              </a:rPr>
              <a:t>the larger the p, the less compact the </a:t>
            </a:r>
            <a:r>
              <a:rPr lang="el-GR" altLang="zh-TW" dirty="0">
                <a:effectLst/>
                <a:latin typeface="Helvetica" pitchFamily="2" charset="0"/>
              </a:rPr>
              <a:t>ΔΠ </a:t>
            </a:r>
            <a:r>
              <a:rPr lang="en" altLang="zh-TW" dirty="0">
                <a:effectLst/>
                <a:latin typeface="Helvetica" pitchFamily="2" charset="0"/>
              </a:rPr>
              <a:t>curves are and the more clockwise</a:t>
            </a:r>
            <a:r>
              <a:rPr lang="en" altLang="zh-TW" dirty="0">
                <a:latin typeface="Helvetica" pitchFamily="2" charset="0"/>
              </a:rPr>
              <a:t> </a:t>
            </a:r>
            <a:r>
              <a:rPr lang="en" altLang="zh-TW" dirty="0">
                <a:effectLst/>
                <a:latin typeface="Helvetica" pitchFamily="2" charset="0"/>
              </a:rPr>
              <a:t>the </a:t>
            </a:r>
            <a:r>
              <a:rPr lang="el-GR" altLang="zh-TW" dirty="0">
                <a:effectLst/>
                <a:latin typeface="Helvetica" pitchFamily="2" charset="0"/>
              </a:rPr>
              <a:t>ΔΠ </a:t>
            </a:r>
            <a:r>
              <a:rPr lang="en" altLang="zh-TW" dirty="0">
                <a:effectLst/>
                <a:latin typeface="Helvetica" pitchFamily="2" charset="0"/>
              </a:rPr>
              <a:t>curves rotate and the.</a:t>
            </a:r>
          </a:p>
          <a:p>
            <a:endParaRPr kumimoji="1" lang="zh-TW" altLang="en-US" dirty="0"/>
          </a:p>
        </p:txBody>
      </p:sp>
    </p:spTree>
    <p:extLst>
      <p:ext uri="{BB962C8B-B14F-4D97-AF65-F5344CB8AC3E}">
        <p14:creationId xmlns:p14="http://schemas.microsoft.com/office/powerpoint/2010/main" val="40511109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9AB7CFD-0188-9F28-1DB5-6A18A926161D}"/>
              </a:ext>
            </a:extLst>
          </p:cNvPr>
          <p:cNvSpPr>
            <a:spLocks noGrp="1"/>
          </p:cNvSpPr>
          <p:nvPr>
            <p:ph idx="1"/>
          </p:nvPr>
        </p:nvSpPr>
        <p:spPr>
          <a:xfrm>
            <a:off x="838200" y="429065"/>
            <a:ext cx="10515600" cy="5747898"/>
          </a:xfrm>
        </p:spPr>
        <p:txBody>
          <a:bodyPr/>
          <a:lstStyle/>
          <a:p>
            <a:r>
              <a:rPr lang="en" altLang="zh-TW" dirty="0">
                <a:solidFill>
                  <a:schemeClr val="accent1"/>
                </a:solidFill>
                <a:latin typeface="Helvetica" pitchFamily="2" charset="0"/>
              </a:rPr>
              <a:t>D</a:t>
            </a:r>
            <a:r>
              <a:rPr lang="en" altLang="zh-TW" dirty="0">
                <a:solidFill>
                  <a:schemeClr val="accent1"/>
                </a:solidFill>
                <a:effectLst/>
                <a:latin typeface="Helvetica" pitchFamily="2" charset="0"/>
              </a:rPr>
              <a:t>elta gamma hedging</a:t>
            </a:r>
          </a:p>
          <a:p>
            <a:endParaRPr kumimoji="1" lang="en-US" altLang="zh-TW" dirty="0"/>
          </a:p>
          <a:p>
            <a:r>
              <a:rPr lang="en" altLang="zh-TW" dirty="0">
                <a:latin typeface="Helvetica" pitchFamily="2" charset="0"/>
              </a:rPr>
              <a:t>D</a:t>
            </a:r>
            <a:r>
              <a:rPr lang="en" altLang="zh-TW" dirty="0">
                <a:effectLst/>
                <a:latin typeface="Helvetica" pitchFamily="2" charset="0"/>
              </a:rPr>
              <a:t>elta gamma hedging curves</a:t>
            </a:r>
            <a:r>
              <a:rPr lang="en" altLang="zh-TW" dirty="0">
                <a:latin typeface="Helvetica" pitchFamily="2" charset="0"/>
              </a:rPr>
              <a:t> </a:t>
            </a:r>
            <a:r>
              <a:rPr lang="el-GR" altLang="zh-TW" dirty="0">
                <a:effectLst/>
                <a:latin typeface="Helvetica" pitchFamily="2" charset="0"/>
              </a:rPr>
              <a:t>ΔΠ </a:t>
            </a:r>
            <a:r>
              <a:rPr lang="en" altLang="zh-TW" dirty="0">
                <a:effectLst/>
                <a:latin typeface="Helvetica" pitchFamily="2" charset="0"/>
              </a:rPr>
              <a:t>are like a linear function, so the values for S = 90 and S = 100 are the same but</a:t>
            </a:r>
            <a:r>
              <a:rPr lang="en" altLang="zh-TW" dirty="0">
                <a:latin typeface="Helvetica" pitchFamily="2" charset="0"/>
              </a:rPr>
              <a:t> </a:t>
            </a:r>
            <a:r>
              <a:rPr lang="en" altLang="zh-TW" dirty="0">
                <a:effectLst/>
                <a:latin typeface="Helvetica" pitchFamily="2" charset="0"/>
              </a:rPr>
              <a:t>opposite in sign and the delta gamma hedging has a better hedging effect than the delta</a:t>
            </a:r>
            <a:r>
              <a:rPr lang="en" altLang="zh-TW" dirty="0">
                <a:latin typeface="Helvetica" pitchFamily="2" charset="0"/>
              </a:rPr>
              <a:t> </a:t>
            </a:r>
            <a:r>
              <a:rPr lang="en" altLang="zh-TW" dirty="0">
                <a:effectLst/>
                <a:latin typeface="Helvetica" pitchFamily="2" charset="0"/>
              </a:rPr>
              <a:t>hedging.</a:t>
            </a:r>
          </a:p>
          <a:p>
            <a:endParaRPr lang="en" altLang="zh-TW" dirty="0">
              <a:latin typeface="Helvetica" pitchFamily="2" charset="0"/>
            </a:endParaRPr>
          </a:p>
          <a:p>
            <a:r>
              <a:rPr lang="en" altLang="zh-TW" dirty="0">
                <a:latin typeface="Helvetica" pitchFamily="2" charset="0"/>
              </a:rPr>
              <a:t>T</a:t>
            </a:r>
            <a:r>
              <a:rPr lang="en" altLang="zh-TW" dirty="0">
                <a:effectLst/>
                <a:latin typeface="Helvetica" pitchFamily="2" charset="0"/>
              </a:rPr>
              <a:t>he stock position and hedging effect do not really change</a:t>
            </a:r>
            <a:r>
              <a:rPr lang="en" altLang="zh-TW" dirty="0">
                <a:latin typeface="Helvetica" pitchFamily="2" charset="0"/>
              </a:rPr>
              <a:t> </a:t>
            </a:r>
            <a:r>
              <a:rPr lang="en" altLang="zh-TW" dirty="0">
                <a:effectLst/>
                <a:latin typeface="Helvetica" pitchFamily="2" charset="0"/>
              </a:rPr>
              <a:t>in relation with the change in mean, variance, skewness and, kurtosis, </a:t>
            </a:r>
            <a:r>
              <a:rPr lang="el-GR" altLang="zh-TW" dirty="0" err="1">
                <a:effectLst/>
                <a:latin typeface="Helvetica" pitchFamily="2" charset="0"/>
              </a:rPr>
              <a:t>ϱ</a:t>
            </a:r>
            <a:r>
              <a:rPr lang="el-GR" altLang="zh-TW" dirty="0">
                <a:effectLst/>
                <a:latin typeface="Helvetica" pitchFamily="2" charset="0"/>
              </a:rPr>
              <a:t>, </a:t>
            </a:r>
            <a:r>
              <a:rPr lang="el-GR" altLang="zh-TW" dirty="0" err="1">
                <a:effectLst/>
                <a:latin typeface="Helvetica" pitchFamily="2" charset="0"/>
              </a:rPr>
              <a:t>ϑ</a:t>
            </a:r>
            <a:r>
              <a:rPr lang="el-GR" altLang="zh-TW" dirty="0">
                <a:effectLst/>
                <a:latin typeface="Helvetica" pitchFamily="2" charset="0"/>
              </a:rPr>
              <a:t> </a:t>
            </a:r>
            <a:r>
              <a:rPr lang="en" altLang="zh-TW" dirty="0">
                <a:effectLst/>
                <a:latin typeface="Helvetica" pitchFamily="2" charset="0"/>
              </a:rPr>
              <a:t>and p. Why?</a:t>
            </a:r>
          </a:p>
          <a:p>
            <a:endParaRPr lang="en" altLang="zh-TW" dirty="0">
              <a:effectLst/>
              <a:latin typeface="Helvetica" pitchFamily="2" charset="0"/>
            </a:endParaRPr>
          </a:p>
          <a:p>
            <a:endParaRPr kumimoji="1" lang="zh-TW" altLang="en-US" dirty="0"/>
          </a:p>
        </p:txBody>
      </p:sp>
    </p:spTree>
    <p:extLst>
      <p:ext uri="{BB962C8B-B14F-4D97-AF65-F5344CB8AC3E}">
        <p14:creationId xmlns:p14="http://schemas.microsoft.com/office/powerpoint/2010/main" val="46253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1C8535E-F898-4E03-48A8-BA89DC730A42}"/>
              </a:ext>
            </a:extLst>
          </p:cNvPr>
          <p:cNvSpPr>
            <a:spLocks noGrp="1"/>
          </p:cNvSpPr>
          <p:nvPr>
            <p:ph idx="1"/>
          </p:nvPr>
        </p:nvSpPr>
        <p:spPr>
          <a:xfrm>
            <a:off x="838200" y="372794"/>
            <a:ext cx="10515600" cy="5804169"/>
          </a:xfrm>
        </p:spPr>
        <p:txBody>
          <a:bodyPr/>
          <a:lstStyle/>
          <a:p>
            <a:r>
              <a:rPr kumimoji="1" lang="en" altLang="zh-TW" dirty="0">
                <a:effectLst/>
                <a:latin typeface="Helvetica" pitchFamily="2" charset="0"/>
              </a:rPr>
              <a:t>G</a:t>
            </a:r>
            <a:r>
              <a:rPr lang="en" altLang="zh-TW" dirty="0">
                <a:effectLst/>
                <a:latin typeface="Helvetica" pitchFamily="2" charset="0"/>
              </a:rPr>
              <a:t>amma value for call and put option:</a:t>
            </a:r>
          </a:p>
          <a:p>
            <a:endParaRPr kumimoji="1" lang="en-US" altLang="zh-TW" dirty="0"/>
          </a:p>
          <a:p>
            <a:endParaRPr kumimoji="1" lang="en-US" altLang="zh-TW" dirty="0"/>
          </a:p>
          <a:p>
            <a:endParaRPr kumimoji="1" lang="en-US" altLang="zh-TW" dirty="0"/>
          </a:p>
          <a:p>
            <a:endParaRPr kumimoji="1" lang="en-US" altLang="zh-TW" dirty="0"/>
          </a:p>
          <a:p>
            <a:r>
              <a:rPr kumimoji="1" lang="en" altLang="zh-TW" dirty="0">
                <a:latin typeface="Helvetica" pitchFamily="2" charset="0"/>
              </a:rPr>
              <a:t>P</a:t>
            </a:r>
            <a:r>
              <a:rPr lang="en" altLang="zh-TW" dirty="0">
                <a:effectLst/>
                <a:latin typeface="Helvetica" pitchFamily="2" charset="0"/>
              </a:rPr>
              <a:t>ut call parity</a:t>
            </a:r>
          </a:p>
          <a:p>
            <a:endParaRPr kumimoji="1" lang="zh-TW" altLang="en-US" dirty="0"/>
          </a:p>
        </p:txBody>
      </p:sp>
      <p:pic>
        <p:nvPicPr>
          <p:cNvPr id="4" name="圖片 3">
            <a:extLst>
              <a:ext uri="{FF2B5EF4-FFF2-40B4-BE49-F238E27FC236}">
                <a16:creationId xmlns:a16="http://schemas.microsoft.com/office/drawing/2014/main" id="{1D90B227-336B-2885-50DA-CF1C13AB19AA}"/>
              </a:ext>
            </a:extLst>
          </p:cNvPr>
          <p:cNvPicPr>
            <a:picLocks noChangeAspect="1"/>
          </p:cNvPicPr>
          <p:nvPr/>
        </p:nvPicPr>
        <p:blipFill>
          <a:blip r:embed="rId2"/>
          <a:stretch>
            <a:fillRect/>
          </a:stretch>
        </p:blipFill>
        <p:spPr>
          <a:xfrm>
            <a:off x="4601572" y="1143096"/>
            <a:ext cx="2988847" cy="545025"/>
          </a:xfrm>
          <a:prstGeom prst="rect">
            <a:avLst/>
          </a:prstGeom>
        </p:spPr>
      </p:pic>
      <p:pic>
        <p:nvPicPr>
          <p:cNvPr id="5" name="圖片 4">
            <a:extLst>
              <a:ext uri="{FF2B5EF4-FFF2-40B4-BE49-F238E27FC236}">
                <a16:creationId xmlns:a16="http://schemas.microsoft.com/office/drawing/2014/main" id="{0665C17C-2BEA-1842-0C03-5D1E5D6DBE34}"/>
              </a:ext>
            </a:extLst>
          </p:cNvPr>
          <p:cNvPicPr>
            <a:picLocks noChangeAspect="1"/>
          </p:cNvPicPr>
          <p:nvPr/>
        </p:nvPicPr>
        <p:blipFill>
          <a:blip r:embed="rId3"/>
          <a:stretch>
            <a:fillRect/>
          </a:stretch>
        </p:blipFill>
        <p:spPr>
          <a:xfrm>
            <a:off x="5419403" y="1842865"/>
            <a:ext cx="1353187" cy="731032"/>
          </a:xfrm>
          <a:prstGeom prst="rect">
            <a:avLst/>
          </a:prstGeom>
        </p:spPr>
      </p:pic>
      <p:pic>
        <p:nvPicPr>
          <p:cNvPr id="6" name="圖片 5">
            <a:extLst>
              <a:ext uri="{FF2B5EF4-FFF2-40B4-BE49-F238E27FC236}">
                <a16:creationId xmlns:a16="http://schemas.microsoft.com/office/drawing/2014/main" id="{79BA62EF-4A25-98FC-8AF7-9F6BF09C8F72}"/>
              </a:ext>
            </a:extLst>
          </p:cNvPr>
          <p:cNvPicPr>
            <a:picLocks noChangeAspect="1"/>
          </p:cNvPicPr>
          <p:nvPr/>
        </p:nvPicPr>
        <p:blipFill>
          <a:blip r:embed="rId2"/>
          <a:stretch>
            <a:fillRect/>
          </a:stretch>
        </p:blipFill>
        <p:spPr>
          <a:xfrm>
            <a:off x="4601572" y="3387516"/>
            <a:ext cx="2988847" cy="545025"/>
          </a:xfrm>
          <a:prstGeom prst="rect">
            <a:avLst/>
          </a:prstGeom>
        </p:spPr>
      </p:pic>
      <p:pic>
        <p:nvPicPr>
          <p:cNvPr id="7" name="圖片 6">
            <a:extLst>
              <a:ext uri="{FF2B5EF4-FFF2-40B4-BE49-F238E27FC236}">
                <a16:creationId xmlns:a16="http://schemas.microsoft.com/office/drawing/2014/main" id="{A050E8C6-E597-5538-8EBF-02531E91C70E}"/>
              </a:ext>
            </a:extLst>
          </p:cNvPr>
          <p:cNvPicPr>
            <a:picLocks noChangeAspect="1"/>
          </p:cNvPicPr>
          <p:nvPr/>
        </p:nvPicPr>
        <p:blipFill>
          <a:blip r:embed="rId4"/>
          <a:stretch>
            <a:fillRect/>
          </a:stretch>
        </p:blipFill>
        <p:spPr>
          <a:xfrm>
            <a:off x="903881" y="4327060"/>
            <a:ext cx="5104251" cy="422837"/>
          </a:xfrm>
          <a:prstGeom prst="rect">
            <a:avLst/>
          </a:prstGeom>
        </p:spPr>
      </p:pic>
      <p:pic>
        <p:nvPicPr>
          <p:cNvPr id="8" name="圖片 7">
            <a:extLst>
              <a:ext uri="{FF2B5EF4-FFF2-40B4-BE49-F238E27FC236}">
                <a16:creationId xmlns:a16="http://schemas.microsoft.com/office/drawing/2014/main" id="{47CB7E4D-DD0E-924A-B3E5-C059FFCCE38F}"/>
              </a:ext>
            </a:extLst>
          </p:cNvPr>
          <p:cNvPicPr>
            <a:picLocks noChangeAspect="1"/>
          </p:cNvPicPr>
          <p:nvPr/>
        </p:nvPicPr>
        <p:blipFill>
          <a:blip r:embed="rId5"/>
          <a:stretch>
            <a:fillRect/>
          </a:stretch>
        </p:blipFill>
        <p:spPr>
          <a:xfrm>
            <a:off x="5943600" y="4328928"/>
            <a:ext cx="5410200" cy="419100"/>
          </a:xfrm>
          <a:prstGeom prst="rect">
            <a:avLst/>
          </a:prstGeom>
        </p:spPr>
      </p:pic>
      <p:pic>
        <p:nvPicPr>
          <p:cNvPr id="9" name="圖片 8">
            <a:extLst>
              <a:ext uri="{FF2B5EF4-FFF2-40B4-BE49-F238E27FC236}">
                <a16:creationId xmlns:a16="http://schemas.microsoft.com/office/drawing/2014/main" id="{7B77EC42-DCF2-8E75-7384-E9479A9AB472}"/>
              </a:ext>
            </a:extLst>
          </p:cNvPr>
          <p:cNvPicPr>
            <a:picLocks noChangeAspect="1"/>
          </p:cNvPicPr>
          <p:nvPr/>
        </p:nvPicPr>
        <p:blipFill>
          <a:blip r:embed="rId6"/>
          <a:stretch>
            <a:fillRect/>
          </a:stretch>
        </p:blipFill>
        <p:spPr>
          <a:xfrm>
            <a:off x="3031072" y="5212836"/>
            <a:ext cx="6129855" cy="1188914"/>
          </a:xfrm>
          <a:prstGeom prst="rect">
            <a:avLst/>
          </a:prstGeom>
        </p:spPr>
      </p:pic>
    </p:spTree>
    <p:extLst>
      <p:ext uri="{BB962C8B-B14F-4D97-AF65-F5344CB8AC3E}">
        <p14:creationId xmlns:p14="http://schemas.microsoft.com/office/powerpoint/2010/main" val="41341458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47EA27D-F84A-C297-0CF0-890289215DBB}"/>
              </a:ext>
            </a:extLst>
          </p:cNvPr>
          <p:cNvSpPr>
            <a:spLocks noGrp="1"/>
          </p:cNvSpPr>
          <p:nvPr>
            <p:ph idx="1"/>
          </p:nvPr>
        </p:nvSpPr>
        <p:spPr>
          <a:xfrm>
            <a:off x="838200" y="457200"/>
            <a:ext cx="10515600" cy="5719763"/>
          </a:xfrm>
        </p:spPr>
        <p:txBody>
          <a:bodyPr/>
          <a:lstStyle/>
          <a:p>
            <a:endParaRPr kumimoji="1" lang="zh-TW" altLang="en-US" dirty="0"/>
          </a:p>
        </p:txBody>
      </p:sp>
      <p:pic>
        <p:nvPicPr>
          <p:cNvPr id="4" name="圖片 3">
            <a:extLst>
              <a:ext uri="{FF2B5EF4-FFF2-40B4-BE49-F238E27FC236}">
                <a16:creationId xmlns:a16="http://schemas.microsoft.com/office/drawing/2014/main" id="{4C8DC243-3072-1A59-DF1F-3669A1F09758}"/>
              </a:ext>
            </a:extLst>
          </p:cNvPr>
          <p:cNvPicPr>
            <a:picLocks noChangeAspect="1"/>
          </p:cNvPicPr>
          <p:nvPr/>
        </p:nvPicPr>
        <p:blipFill>
          <a:blip r:embed="rId2"/>
          <a:stretch>
            <a:fillRect/>
          </a:stretch>
        </p:blipFill>
        <p:spPr>
          <a:xfrm>
            <a:off x="2858365" y="1250949"/>
            <a:ext cx="6475269" cy="1886145"/>
          </a:xfrm>
          <a:prstGeom prst="rect">
            <a:avLst/>
          </a:prstGeom>
        </p:spPr>
      </p:pic>
    </p:spTree>
    <p:extLst>
      <p:ext uri="{BB962C8B-B14F-4D97-AF65-F5344CB8AC3E}">
        <p14:creationId xmlns:p14="http://schemas.microsoft.com/office/powerpoint/2010/main" val="891752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52D158-AA10-FE6C-1608-F30BCDB10222}"/>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B4113BC9-B9A9-AED0-6CD1-662D3A337D59}"/>
              </a:ext>
            </a:extLst>
          </p:cNvPr>
          <p:cNvSpPr>
            <a:spLocks noGrp="1"/>
          </p:cNvSpPr>
          <p:nvPr>
            <p:ph idx="1"/>
          </p:nvPr>
        </p:nvSpPr>
        <p:spPr/>
        <p:txBody>
          <a:bodyPr/>
          <a:lstStyle/>
          <a:p>
            <a:endParaRPr kumimoji="1" lang="zh-TW" altLang="en-US"/>
          </a:p>
        </p:txBody>
      </p:sp>
    </p:spTree>
    <p:extLst>
      <p:ext uri="{BB962C8B-B14F-4D97-AF65-F5344CB8AC3E}">
        <p14:creationId xmlns:p14="http://schemas.microsoft.com/office/powerpoint/2010/main" val="40173948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858535-E6F7-24A4-E77D-832AB714974B}"/>
              </a:ext>
            </a:extLst>
          </p:cNvPr>
          <p:cNvSpPr>
            <a:spLocks noGrp="1"/>
          </p:cNvSpPr>
          <p:nvPr>
            <p:ph type="title"/>
          </p:nvPr>
        </p:nvSpPr>
        <p:spPr/>
        <p:txBody>
          <a:bodyPr/>
          <a:lstStyle/>
          <a:p>
            <a:endParaRPr kumimoji="1" lang="zh-TW" altLang="en-US"/>
          </a:p>
        </p:txBody>
      </p:sp>
      <p:sp>
        <p:nvSpPr>
          <p:cNvPr id="3" name="文字版面配置區 2">
            <a:extLst>
              <a:ext uri="{FF2B5EF4-FFF2-40B4-BE49-F238E27FC236}">
                <a16:creationId xmlns:a16="http://schemas.microsoft.com/office/drawing/2014/main" id="{ECF4600F-5B69-9C0F-7A70-1181F0F5CAE0}"/>
              </a:ext>
            </a:extLst>
          </p:cNvPr>
          <p:cNvSpPr>
            <a:spLocks noGrp="1"/>
          </p:cNvSpPr>
          <p:nvPr>
            <p:ph type="body" idx="1"/>
          </p:nvPr>
        </p:nvSpPr>
        <p:spPr/>
        <p:txBody>
          <a:bodyPr/>
          <a:lstStyle/>
          <a:p>
            <a:endParaRPr kumimoji="1" lang="zh-TW" altLang="en-US"/>
          </a:p>
        </p:txBody>
      </p:sp>
    </p:spTree>
    <p:extLst>
      <p:ext uri="{BB962C8B-B14F-4D97-AF65-F5344CB8AC3E}">
        <p14:creationId xmlns:p14="http://schemas.microsoft.com/office/powerpoint/2010/main" val="876111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6C793-FFDF-2E03-3CB9-ECC2E5661947}"/>
              </a:ext>
            </a:extLst>
          </p:cNvPr>
          <p:cNvSpPr>
            <a:spLocks noGrp="1"/>
          </p:cNvSpPr>
          <p:nvPr>
            <p:ph type="title"/>
          </p:nvPr>
        </p:nvSpPr>
        <p:spPr/>
        <p:txBody>
          <a:bodyPr/>
          <a:lstStyle/>
          <a:p>
            <a:r>
              <a:rPr kumimoji="1" lang="en-US" altLang="zh-TW" dirty="0"/>
              <a:t>Fast Fourier Transform</a:t>
            </a:r>
            <a:endParaRPr kumimoji="1" lang="zh-TW" altLang="en-US" dirty="0"/>
          </a:p>
        </p:txBody>
      </p:sp>
      <p:sp>
        <p:nvSpPr>
          <p:cNvPr id="3" name="內容版面配置區 2">
            <a:extLst>
              <a:ext uri="{FF2B5EF4-FFF2-40B4-BE49-F238E27FC236}">
                <a16:creationId xmlns:a16="http://schemas.microsoft.com/office/drawing/2014/main" id="{06C025C6-A639-1228-F189-2DD701204DDB}"/>
              </a:ext>
            </a:extLst>
          </p:cNvPr>
          <p:cNvSpPr>
            <a:spLocks noGrp="1"/>
          </p:cNvSpPr>
          <p:nvPr>
            <p:ph idx="1"/>
          </p:nvPr>
        </p:nvSpPr>
        <p:spPr>
          <a:xfrm>
            <a:off x="768626" y="1825624"/>
            <a:ext cx="10515600" cy="4853471"/>
          </a:xfrm>
        </p:spPr>
        <p:txBody>
          <a:bodyPr/>
          <a:lstStyle/>
          <a:p>
            <a:r>
              <a:rPr kumimoji="1" lang="en-US" altLang="zh-TW" dirty="0"/>
              <a:t>          : price of a European call option at maturity T</a:t>
            </a:r>
          </a:p>
          <a:p>
            <a:r>
              <a:rPr kumimoji="1" lang="en-US" altLang="zh-TW" i="1" dirty="0">
                <a:latin typeface="Times New Roman" panose="02020603050405020304" pitchFamily="18" charset="0"/>
                <a:cs typeface="Times New Roman" panose="02020603050405020304" pitchFamily="18" charset="0"/>
              </a:rPr>
              <a:t>S = </a:t>
            </a:r>
            <a:r>
              <a:rPr kumimoji="1" lang="en-US" altLang="zh-TW" dirty="0">
                <a:latin typeface="Times New Roman" panose="02020603050405020304" pitchFamily="18" charset="0"/>
                <a:cs typeface="Times New Roman" panose="02020603050405020304" pitchFamily="18" charset="0"/>
              </a:rPr>
              <a:t>exp(</a:t>
            </a:r>
            <a:r>
              <a:rPr kumimoji="1" lang="en-US" altLang="zh-TW" i="1" dirty="0">
                <a:latin typeface="Times New Roman" panose="02020603050405020304" pitchFamily="18" charset="0"/>
                <a:cs typeface="Times New Roman" panose="02020603050405020304" pitchFamily="18" charset="0"/>
              </a:rPr>
              <a:t>s</a:t>
            </a:r>
            <a:r>
              <a:rPr kumimoji="1" lang="en-US" altLang="zh-TW" dirty="0">
                <a:latin typeface="Times New Roman" panose="02020603050405020304" pitchFamily="18" charset="0"/>
                <a:cs typeface="Times New Roman" panose="02020603050405020304" pitchFamily="18" charset="0"/>
              </a:rPr>
              <a:t>), </a:t>
            </a:r>
            <a:r>
              <a:rPr kumimoji="1" lang="en-US" altLang="zh-TW" i="1" dirty="0">
                <a:latin typeface="Times New Roman" panose="02020603050405020304" pitchFamily="18" charset="0"/>
                <a:cs typeface="Times New Roman" panose="02020603050405020304" pitchFamily="18" charset="0"/>
              </a:rPr>
              <a:t>K = </a:t>
            </a:r>
            <a:r>
              <a:rPr kumimoji="1" lang="en-US" altLang="zh-TW" dirty="0">
                <a:latin typeface="Times New Roman" panose="02020603050405020304" pitchFamily="18" charset="0"/>
                <a:cs typeface="Times New Roman" panose="02020603050405020304" pitchFamily="18" charset="0"/>
              </a:rPr>
              <a:t>exp(</a:t>
            </a:r>
            <a:r>
              <a:rPr kumimoji="1" lang="en-US" altLang="zh-TW" i="1" dirty="0">
                <a:latin typeface="Times New Roman" panose="02020603050405020304" pitchFamily="18" charset="0"/>
                <a:cs typeface="Times New Roman" panose="02020603050405020304" pitchFamily="18" charset="0"/>
              </a:rPr>
              <a:t>k</a:t>
            </a:r>
            <a:r>
              <a:rPr kumimoji="1" lang="en-US" altLang="zh-TW" dirty="0">
                <a:latin typeface="Times New Roman" panose="02020603050405020304" pitchFamily="18" charset="0"/>
                <a:cs typeface="Times New Roman" panose="02020603050405020304" pitchFamily="18" charset="0"/>
              </a:rPr>
              <a:t>)</a:t>
            </a:r>
          </a:p>
          <a:p>
            <a:r>
              <a:rPr kumimoji="1" lang="en-US" altLang="zh-TW" dirty="0">
                <a:latin typeface="Times New Roman" panose="02020603050405020304" pitchFamily="18" charset="0"/>
                <a:cs typeface="Times New Roman" panose="02020603050405020304" pitchFamily="18" charset="0"/>
              </a:rPr>
              <a:t>     : the risk neutral density of  ln(</a:t>
            </a:r>
            <a:r>
              <a:rPr kumimoji="1" lang="en-US" altLang="zh-TW" i="1" dirty="0">
                <a:latin typeface="Times New Roman" panose="02020603050405020304" pitchFamily="18" charset="0"/>
                <a:cs typeface="Times New Roman" panose="02020603050405020304" pitchFamily="18" charset="0"/>
              </a:rPr>
              <a:t>S</a:t>
            </a:r>
            <a:r>
              <a:rPr kumimoji="1" lang="en-US" altLang="zh-TW" dirty="0">
                <a:latin typeface="Times New Roman" panose="02020603050405020304" pitchFamily="18" charset="0"/>
                <a:cs typeface="Times New Roman" panose="02020603050405020304" pitchFamily="18" charset="0"/>
              </a:rPr>
              <a:t>)</a:t>
            </a:r>
          </a:p>
          <a:p>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pPr marL="0" indent="0">
              <a:buNone/>
            </a:pPr>
            <a:r>
              <a:rPr kumimoji="1" lang="en-US" altLang="zh-TW" dirty="0">
                <a:latin typeface="Times New Roman" panose="02020603050405020304" pitchFamily="18" charset="0"/>
                <a:cs typeface="Times New Roman" panose="02020603050405020304" pitchFamily="18" charset="0"/>
              </a:rPr>
              <a:t>           </a:t>
            </a:r>
          </a:p>
          <a:p>
            <a:pPr marL="0" indent="0">
              <a:buNone/>
            </a:pPr>
            <a:r>
              <a:rPr kumimoji="1" lang="en-US" altLang="zh-TW" dirty="0">
                <a:latin typeface="Times New Roman" panose="02020603050405020304" pitchFamily="18" charset="0"/>
                <a:cs typeface="Times New Roman" panose="02020603050405020304" pitchFamily="18" charset="0"/>
              </a:rPr>
              <a:t>	is not square integrable because         converges to S</a:t>
            </a:r>
            <a:r>
              <a:rPr kumimoji="1" lang="en-US" altLang="zh-TW" baseline="-25000" dirty="0">
                <a:latin typeface="Times New Roman" panose="02020603050405020304" pitchFamily="18" charset="0"/>
                <a:cs typeface="Times New Roman" panose="02020603050405020304" pitchFamily="18" charset="0"/>
              </a:rPr>
              <a:t>0  </a:t>
            </a:r>
            <a:r>
              <a:rPr kumimoji="1" lang="en-US" altLang="zh-TW" dirty="0">
                <a:latin typeface="Times New Roman" panose="02020603050405020304" pitchFamily="18" charset="0"/>
                <a:cs typeface="Times New Roman" panose="02020603050405020304" pitchFamily="18" charset="0"/>
              </a:rPr>
              <a:t>as  k ⟶ ∞</a:t>
            </a:r>
          </a:p>
          <a:p>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endParaRPr kumimoji="1" lang="zh-TW" altLang="en-US" dirty="0"/>
          </a:p>
        </p:txBody>
      </p:sp>
      <p:pic>
        <p:nvPicPr>
          <p:cNvPr id="7" name="圖片 6">
            <a:extLst>
              <a:ext uri="{FF2B5EF4-FFF2-40B4-BE49-F238E27FC236}">
                <a16:creationId xmlns:a16="http://schemas.microsoft.com/office/drawing/2014/main" id="{D3CE8F76-4226-44B0-2DB1-EEDAF98E6847}"/>
              </a:ext>
            </a:extLst>
          </p:cNvPr>
          <p:cNvPicPr>
            <a:picLocks noChangeAspect="1"/>
          </p:cNvPicPr>
          <p:nvPr/>
        </p:nvPicPr>
        <p:blipFill>
          <a:blip r:embed="rId3"/>
          <a:stretch>
            <a:fillRect/>
          </a:stretch>
        </p:blipFill>
        <p:spPr>
          <a:xfrm>
            <a:off x="2209800" y="3643485"/>
            <a:ext cx="7772400" cy="1303371"/>
          </a:xfrm>
          <a:prstGeom prst="rect">
            <a:avLst/>
          </a:prstGeom>
        </p:spPr>
      </p:pic>
      <p:pic>
        <p:nvPicPr>
          <p:cNvPr id="8" name="圖片 7">
            <a:extLst>
              <a:ext uri="{FF2B5EF4-FFF2-40B4-BE49-F238E27FC236}">
                <a16:creationId xmlns:a16="http://schemas.microsoft.com/office/drawing/2014/main" id="{D4169EE8-94FA-A3B1-CD6D-95752B5A6DB0}"/>
              </a:ext>
            </a:extLst>
          </p:cNvPr>
          <p:cNvPicPr>
            <a:picLocks noChangeAspect="1"/>
          </p:cNvPicPr>
          <p:nvPr/>
        </p:nvPicPr>
        <p:blipFill>
          <a:blip r:embed="rId4"/>
          <a:stretch>
            <a:fillRect/>
          </a:stretch>
        </p:blipFill>
        <p:spPr>
          <a:xfrm>
            <a:off x="1100897" y="1825625"/>
            <a:ext cx="675032" cy="420672"/>
          </a:xfrm>
          <a:prstGeom prst="rect">
            <a:avLst/>
          </a:prstGeom>
        </p:spPr>
      </p:pic>
      <p:pic>
        <p:nvPicPr>
          <p:cNvPr id="9" name="圖片 8">
            <a:extLst>
              <a:ext uri="{FF2B5EF4-FFF2-40B4-BE49-F238E27FC236}">
                <a16:creationId xmlns:a16="http://schemas.microsoft.com/office/drawing/2014/main" id="{DFFF8CA4-34E3-53D0-F9B6-6FB191910CD0}"/>
              </a:ext>
            </a:extLst>
          </p:cNvPr>
          <p:cNvPicPr>
            <a:picLocks noChangeAspect="1"/>
          </p:cNvPicPr>
          <p:nvPr/>
        </p:nvPicPr>
        <p:blipFill>
          <a:blip r:embed="rId5"/>
          <a:stretch>
            <a:fillRect/>
          </a:stretch>
        </p:blipFill>
        <p:spPr>
          <a:xfrm>
            <a:off x="1070113" y="2873512"/>
            <a:ext cx="368300" cy="355600"/>
          </a:xfrm>
          <a:prstGeom prst="rect">
            <a:avLst/>
          </a:prstGeom>
        </p:spPr>
      </p:pic>
      <p:pic>
        <p:nvPicPr>
          <p:cNvPr id="11" name="圖片 10">
            <a:extLst>
              <a:ext uri="{FF2B5EF4-FFF2-40B4-BE49-F238E27FC236}">
                <a16:creationId xmlns:a16="http://schemas.microsoft.com/office/drawing/2014/main" id="{CEB5B727-F0EE-8E26-ED90-C06262787447}"/>
              </a:ext>
            </a:extLst>
          </p:cNvPr>
          <p:cNvPicPr>
            <a:picLocks noChangeAspect="1"/>
          </p:cNvPicPr>
          <p:nvPr/>
        </p:nvPicPr>
        <p:blipFill>
          <a:blip r:embed="rId4"/>
          <a:stretch>
            <a:fillRect/>
          </a:stretch>
        </p:blipFill>
        <p:spPr>
          <a:xfrm>
            <a:off x="6363665" y="5432790"/>
            <a:ext cx="675032" cy="420672"/>
          </a:xfrm>
          <a:prstGeom prst="rect">
            <a:avLst/>
          </a:prstGeom>
        </p:spPr>
      </p:pic>
      <p:pic>
        <p:nvPicPr>
          <p:cNvPr id="12" name="圖片 11">
            <a:extLst>
              <a:ext uri="{FF2B5EF4-FFF2-40B4-BE49-F238E27FC236}">
                <a16:creationId xmlns:a16="http://schemas.microsoft.com/office/drawing/2014/main" id="{C70F9592-B44B-63BC-3480-F08252DE387A}"/>
              </a:ext>
            </a:extLst>
          </p:cNvPr>
          <p:cNvPicPr>
            <a:picLocks noChangeAspect="1"/>
          </p:cNvPicPr>
          <p:nvPr/>
        </p:nvPicPr>
        <p:blipFill>
          <a:blip r:embed="rId4"/>
          <a:stretch>
            <a:fillRect/>
          </a:stretch>
        </p:blipFill>
        <p:spPr>
          <a:xfrm>
            <a:off x="994189" y="5432790"/>
            <a:ext cx="675032" cy="420672"/>
          </a:xfrm>
          <a:prstGeom prst="rect">
            <a:avLst/>
          </a:prstGeom>
        </p:spPr>
      </p:pic>
    </p:spTree>
    <p:extLst>
      <p:ext uri="{BB962C8B-B14F-4D97-AF65-F5344CB8AC3E}">
        <p14:creationId xmlns:p14="http://schemas.microsoft.com/office/powerpoint/2010/main" val="269927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254B80-E656-597B-4B97-249C32885665}"/>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C7E22B07-AE4A-4D71-512B-31245FC0F660}"/>
              </a:ext>
            </a:extLst>
          </p:cNvPr>
          <p:cNvSpPr>
            <a:spLocks noGrp="1"/>
          </p:cNvSpPr>
          <p:nvPr>
            <p:ph idx="1"/>
          </p:nvPr>
        </p:nvSpPr>
        <p:spPr/>
        <p:txBody>
          <a:bodyPr/>
          <a:lstStyle/>
          <a:p>
            <a:endParaRPr kumimoji="1" lang="zh-TW" altLang="en-US"/>
          </a:p>
        </p:txBody>
      </p:sp>
    </p:spTree>
    <p:extLst>
      <p:ext uri="{BB962C8B-B14F-4D97-AF65-F5344CB8AC3E}">
        <p14:creationId xmlns:p14="http://schemas.microsoft.com/office/powerpoint/2010/main" val="8238479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4EF9A7-C852-884D-30FE-D3B9326DA721}"/>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4FCD00BE-D467-C544-20EC-EFA8F31B8D9B}"/>
              </a:ext>
            </a:extLst>
          </p:cNvPr>
          <p:cNvSpPr>
            <a:spLocks noGrp="1"/>
          </p:cNvSpPr>
          <p:nvPr>
            <p:ph idx="1"/>
          </p:nvPr>
        </p:nvSpPr>
        <p:spPr/>
        <p:txBody>
          <a:bodyPr/>
          <a:lstStyle/>
          <a:p>
            <a:endParaRPr kumimoji="1" lang="zh-TW" altLang="en-US"/>
          </a:p>
        </p:txBody>
      </p:sp>
    </p:spTree>
    <p:extLst>
      <p:ext uri="{BB962C8B-B14F-4D97-AF65-F5344CB8AC3E}">
        <p14:creationId xmlns:p14="http://schemas.microsoft.com/office/powerpoint/2010/main" val="8966030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01789-FB07-0667-DDA3-12479A46C51F}"/>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6D2A0D64-635A-F038-4EFF-3316EC261EEC}"/>
              </a:ext>
            </a:extLst>
          </p:cNvPr>
          <p:cNvSpPr>
            <a:spLocks noGrp="1"/>
          </p:cNvSpPr>
          <p:nvPr>
            <p:ph idx="1"/>
          </p:nvPr>
        </p:nvSpPr>
        <p:spPr/>
        <p:txBody>
          <a:bodyPr/>
          <a:lstStyle/>
          <a:p>
            <a:endParaRPr kumimoji="1" lang="zh-TW" altLang="en-US"/>
          </a:p>
        </p:txBody>
      </p:sp>
    </p:spTree>
    <p:extLst>
      <p:ext uri="{BB962C8B-B14F-4D97-AF65-F5344CB8AC3E}">
        <p14:creationId xmlns:p14="http://schemas.microsoft.com/office/powerpoint/2010/main" val="19010662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218BF4-71AA-ACA8-7917-1486980CD050}"/>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3417ED6E-B76F-FD34-7453-CCC9423D3863}"/>
              </a:ext>
            </a:extLst>
          </p:cNvPr>
          <p:cNvSpPr>
            <a:spLocks noGrp="1"/>
          </p:cNvSpPr>
          <p:nvPr>
            <p:ph idx="1"/>
          </p:nvPr>
        </p:nvSpPr>
        <p:spPr/>
        <p:txBody>
          <a:bodyPr/>
          <a:lstStyle/>
          <a:p>
            <a:endParaRPr kumimoji="1" lang="zh-TW" altLang="en-US"/>
          </a:p>
        </p:txBody>
      </p:sp>
    </p:spTree>
    <p:extLst>
      <p:ext uri="{BB962C8B-B14F-4D97-AF65-F5344CB8AC3E}">
        <p14:creationId xmlns:p14="http://schemas.microsoft.com/office/powerpoint/2010/main" val="41183812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CC319F-460A-92D5-7BB4-CC208F38EDB0}"/>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8422F439-07CB-D790-88AC-79AD098DD351}"/>
              </a:ext>
            </a:extLst>
          </p:cNvPr>
          <p:cNvSpPr>
            <a:spLocks noGrp="1"/>
          </p:cNvSpPr>
          <p:nvPr>
            <p:ph idx="1"/>
          </p:nvPr>
        </p:nvSpPr>
        <p:spPr/>
        <p:txBody>
          <a:bodyPr/>
          <a:lstStyle/>
          <a:p>
            <a:endParaRPr kumimoji="1" lang="zh-TW" altLang="en-US"/>
          </a:p>
        </p:txBody>
      </p:sp>
    </p:spTree>
    <p:extLst>
      <p:ext uri="{BB962C8B-B14F-4D97-AF65-F5344CB8AC3E}">
        <p14:creationId xmlns:p14="http://schemas.microsoft.com/office/powerpoint/2010/main" val="26046633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31DCA-9CCA-1C23-D2FE-7324C5DC1677}"/>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93217AA2-A466-89D0-C4EC-E75787A8273E}"/>
              </a:ext>
            </a:extLst>
          </p:cNvPr>
          <p:cNvSpPr>
            <a:spLocks noGrp="1"/>
          </p:cNvSpPr>
          <p:nvPr>
            <p:ph idx="1"/>
          </p:nvPr>
        </p:nvSpPr>
        <p:spPr/>
        <p:txBody>
          <a:bodyPr/>
          <a:lstStyle/>
          <a:p>
            <a:endParaRPr kumimoji="1" lang="zh-TW" altLang="en-US"/>
          </a:p>
        </p:txBody>
      </p:sp>
    </p:spTree>
    <p:extLst>
      <p:ext uri="{BB962C8B-B14F-4D97-AF65-F5344CB8AC3E}">
        <p14:creationId xmlns:p14="http://schemas.microsoft.com/office/powerpoint/2010/main" val="4076116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4FE99-9351-2E4D-AB0D-67B68A63CF12}"/>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9601B580-1ED3-CD63-F8F0-920C82AE78BE}"/>
              </a:ext>
            </a:extLst>
          </p:cNvPr>
          <p:cNvSpPr>
            <a:spLocks noGrp="1"/>
          </p:cNvSpPr>
          <p:nvPr>
            <p:ph idx="1"/>
          </p:nvPr>
        </p:nvSpPr>
        <p:spPr/>
        <p:txBody>
          <a:bodyPr/>
          <a:lstStyle/>
          <a:p>
            <a:endParaRPr kumimoji="1" lang="zh-TW" altLang="en-US"/>
          </a:p>
        </p:txBody>
      </p:sp>
    </p:spTree>
    <p:extLst>
      <p:ext uri="{BB962C8B-B14F-4D97-AF65-F5344CB8AC3E}">
        <p14:creationId xmlns:p14="http://schemas.microsoft.com/office/powerpoint/2010/main" val="3192427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B0B3E7-CD22-76E4-A994-6AF9DEE76827}"/>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3D0191B2-78CE-9238-67A6-4D4155AFB669}"/>
              </a:ext>
            </a:extLst>
          </p:cNvPr>
          <p:cNvSpPr>
            <a:spLocks noGrp="1"/>
          </p:cNvSpPr>
          <p:nvPr>
            <p:ph idx="1"/>
          </p:nvPr>
        </p:nvSpPr>
        <p:spPr/>
        <p:txBody>
          <a:bodyPr/>
          <a:lstStyle/>
          <a:p>
            <a:endParaRPr kumimoji="1" lang="zh-TW" altLang="en-US"/>
          </a:p>
        </p:txBody>
      </p:sp>
    </p:spTree>
    <p:extLst>
      <p:ext uri="{BB962C8B-B14F-4D97-AF65-F5344CB8AC3E}">
        <p14:creationId xmlns:p14="http://schemas.microsoft.com/office/powerpoint/2010/main" val="29104753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5023F9-6E38-44D7-B96C-90612660BD1C}"/>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4B1B25EC-A426-2FBE-7A7E-3DE71A0162F2}"/>
              </a:ext>
            </a:extLst>
          </p:cNvPr>
          <p:cNvSpPr>
            <a:spLocks noGrp="1"/>
          </p:cNvSpPr>
          <p:nvPr>
            <p:ph idx="1"/>
          </p:nvPr>
        </p:nvSpPr>
        <p:spPr/>
        <p:txBody>
          <a:bodyPr/>
          <a:lstStyle/>
          <a:p>
            <a:endParaRPr kumimoji="1" lang="zh-TW" altLang="en-US"/>
          </a:p>
        </p:txBody>
      </p:sp>
    </p:spTree>
    <p:extLst>
      <p:ext uri="{BB962C8B-B14F-4D97-AF65-F5344CB8AC3E}">
        <p14:creationId xmlns:p14="http://schemas.microsoft.com/office/powerpoint/2010/main" val="293752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2986BCF-C2F4-7AEE-C7A7-048B29509D35}"/>
              </a:ext>
            </a:extLst>
          </p:cNvPr>
          <p:cNvSpPr>
            <a:spLocks noGrp="1"/>
          </p:cNvSpPr>
          <p:nvPr>
            <p:ph idx="1"/>
          </p:nvPr>
        </p:nvSpPr>
        <p:spPr>
          <a:xfrm>
            <a:off x="689113" y="454818"/>
            <a:ext cx="10515600" cy="5948363"/>
          </a:xfrm>
        </p:spPr>
        <p:txBody>
          <a:bodyPr/>
          <a:lstStyle/>
          <a:p>
            <a:r>
              <a:rPr kumimoji="1" lang="en-US" altLang="zh-TW" dirty="0"/>
              <a:t>But if we modify it</a:t>
            </a:r>
          </a:p>
          <a:p>
            <a:endParaRPr kumimoji="1" lang="en-US" altLang="zh-TW" dirty="0"/>
          </a:p>
          <a:p>
            <a:endParaRPr kumimoji="1" lang="en-US" altLang="zh-TW" dirty="0"/>
          </a:p>
          <a:p>
            <a:r>
              <a:rPr kumimoji="1" lang="en-US" altLang="zh-TW" dirty="0"/>
              <a:t>Now </a:t>
            </a:r>
            <a:r>
              <a:rPr kumimoji="1" lang="en-US" altLang="zh-TW" i="1" dirty="0" err="1"/>
              <a:t>c</a:t>
            </a:r>
            <a:r>
              <a:rPr kumimoji="1" lang="en-US" altLang="zh-TW" i="1" baseline="-25000" dirty="0" err="1"/>
              <a:t>T</a:t>
            </a:r>
            <a:r>
              <a:rPr kumimoji="1" lang="en-US" altLang="zh-TW" i="1" baseline="-25000" dirty="0"/>
              <a:t> </a:t>
            </a:r>
            <a:r>
              <a:rPr kumimoji="1" lang="en-US" altLang="zh-TW" dirty="0"/>
              <a:t>(</a:t>
            </a:r>
            <a:r>
              <a:rPr kumimoji="1" lang="en-US" altLang="zh-TW" i="1" dirty="0"/>
              <a:t>k</a:t>
            </a:r>
            <a:r>
              <a:rPr kumimoji="1" lang="en-US" altLang="zh-TW" dirty="0"/>
              <a:t>) is </a:t>
            </a:r>
            <a:r>
              <a:rPr kumimoji="1" lang="en-US" altLang="zh-TW" dirty="0">
                <a:latin typeface="Times New Roman" panose="02020603050405020304" pitchFamily="18" charset="0"/>
                <a:cs typeface="Times New Roman" panose="02020603050405020304" pitchFamily="18" charset="0"/>
              </a:rPr>
              <a:t>square integrable for a suitable</a:t>
            </a:r>
          </a:p>
          <a:p>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a:p>
            <a:r>
              <a:rPr kumimoji="1" lang="en-US" altLang="zh-TW" dirty="0">
                <a:latin typeface="Times New Roman" panose="02020603050405020304" pitchFamily="18" charset="0"/>
                <a:cs typeface="Times New Roman" panose="02020603050405020304" pitchFamily="18" charset="0"/>
              </a:rPr>
              <a:t>                                                               and.     is the  characteristic function of our jump diffusion model.</a:t>
            </a:r>
          </a:p>
          <a:p>
            <a:endParaRPr kumimoji="1" lang="en-US" altLang="zh-TW" dirty="0">
              <a:latin typeface="Times New Roman" panose="02020603050405020304" pitchFamily="18" charset="0"/>
              <a:cs typeface="Times New Roman" panose="02020603050405020304" pitchFamily="18" charset="0"/>
            </a:endParaRPr>
          </a:p>
          <a:p>
            <a:endParaRPr kumimoji="1" lang="en-US" altLang="zh-TW"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B2D0D95A-F74E-D5C1-3138-D493981D3F0A}"/>
              </a:ext>
            </a:extLst>
          </p:cNvPr>
          <p:cNvPicPr>
            <a:picLocks noChangeAspect="1"/>
          </p:cNvPicPr>
          <p:nvPr/>
        </p:nvPicPr>
        <p:blipFill>
          <a:blip r:embed="rId3"/>
          <a:stretch>
            <a:fillRect/>
          </a:stretch>
        </p:blipFill>
        <p:spPr>
          <a:xfrm>
            <a:off x="3927613" y="994189"/>
            <a:ext cx="4038600" cy="774700"/>
          </a:xfrm>
          <a:prstGeom prst="rect">
            <a:avLst/>
          </a:prstGeom>
        </p:spPr>
      </p:pic>
      <p:pic>
        <p:nvPicPr>
          <p:cNvPr id="6" name="圖片 5">
            <a:extLst>
              <a:ext uri="{FF2B5EF4-FFF2-40B4-BE49-F238E27FC236}">
                <a16:creationId xmlns:a16="http://schemas.microsoft.com/office/drawing/2014/main" id="{5F448C7C-4EE4-94A3-B36A-53046EF465F1}"/>
              </a:ext>
            </a:extLst>
          </p:cNvPr>
          <p:cNvPicPr>
            <a:picLocks noChangeAspect="1"/>
          </p:cNvPicPr>
          <p:nvPr/>
        </p:nvPicPr>
        <p:blipFill>
          <a:blip r:embed="rId4"/>
          <a:stretch>
            <a:fillRect/>
          </a:stretch>
        </p:blipFill>
        <p:spPr>
          <a:xfrm>
            <a:off x="7343913" y="1948898"/>
            <a:ext cx="1244600" cy="495300"/>
          </a:xfrm>
          <a:prstGeom prst="rect">
            <a:avLst/>
          </a:prstGeom>
        </p:spPr>
      </p:pic>
      <p:pic>
        <p:nvPicPr>
          <p:cNvPr id="7" name="圖片 6">
            <a:extLst>
              <a:ext uri="{FF2B5EF4-FFF2-40B4-BE49-F238E27FC236}">
                <a16:creationId xmlns:a16="http://schemas.microsoft.com/office/drawing/2014/main" id="{B287F4E8-9D78-BECC-1074-CFA06663031E}"/>
              </a:ext>
            </a:extLst>
          </p:cNvPr>
          <p:cNvPicPr>
            <a:picLocks noChangeAspect="1"/>
          </p:cNvPicPr>
          <p:nvPr/>
        </p:nvPicPr>
        <p:blipFill>
          <a:blip r:embed="rId5"/>
          <a:stretch>
            <a:fillRect/>
          </a:stretch>
        </p:blipFill>
        <p:spPr>
          <a:xfrm>
            <a:off x="2009913" y="2605380"/>
            <a:ext cx="3937000" cy="1092200"/>
          </a:xfrm>
          <a:prstGeom prst="rect">
            <a:avLst/>
          </a:prstGeom>
        </p:spPr>
      </p:pic>
      <p:pic>
        <p:nvPicPr>
          <p:cNvPr id="8" name="圖片 7">
            <a:extLst>
              <a:ext uri="{FF2B5EF4-FFF2-40B4-BE49-F238E27FC236}">
                <a16:creationId xmlns:a16="http://schemas.microsoft.com/office/drawing/2014/main" id="{DD8FA2E2-CDAD-D912-DF90-D145B60A7B17}"/>
              </a:ext>
            </a:extLst>
          </p:cNvPr>
          <p:cNvPicPr>
            <a:picLocks noChangeAspect="1"/>
          </p:cNvPicPr>
          <p:nvPr/>
        </p:nvPicPr>
        <p:blipFill rotWithShape="1">
          <a:blip r:embed="rId6"/>
          <a:srcRect l="5084"/>
          <a:stretch/>
        </p:blipFill>
        <p:spPr>
          <a:xfrm>
            <a:off x="5778362" y="2444198"/>
            <a:ext cx="4375702" cy="1193800"/>
          </a:xfrm>
          <a:prstGeom prst="rect">
            <a:avLst/>
          </a:prstGeom>
        </p:spPr>
      </p:pic>
      <p:pic>
        <p:nvPicPr>
          <p:cNvPr id="9" name="圖片 8">
            <a:extLst>
              <a:ext uri="{FF2B5EF4-FFF2-40B4-BE49-F238E27FC236}">
                <a16:creationId xmlns:a16="http://schemas.microsoft.com/office/drawing/2014/main" id="{A9DE72F0-4E3E-75A4-F2B5-551AFB216798}"/>
              </a:ext>
            </a:extLst>
          </p:cNvPr>
          <p:cNvPicPr>
            <a:picLocks noChangeAspect="1"/>
          </p:cNvPicPr>
          <p:nvPr/>
        </p:nvPicPr>
        <p:blipFill rotWithShape="1">
          <a:blip r:embed="rId7"/>
          <a:srcRect t="-546" r="4423" b="11669"/>
          <a:stretch/>
        </p:blipFill>
        <p:spPr>
          <a:xfrm>
            <a:off x="987287" y="4020738"/>
            <a:ext cx="5483087" cy="453751"/>
          </a:xfrm>
          <a:prstGeom prst="rect">
            <a:avLst/>
          </a:prstGeom>
        </p:spPr>
      </p:pic>
      <p:pic>
        <p:nvPicPr>
          <p:cNvPr id="10" name="圖片 9">
            <a:extLst>
              <a:ext uri="{FF2B5EF4-FFF2-40B4-BE49-F238E27FC236}">
                <a16:creationId xmlns:a16="http://schemas.microsoft.com/office/drawing/2014/main" id="{D7152D3D-04FA-8085-75AA-D48E66C68810}"/>
              </a:ext>
            </a:extLst>
          </p:cNvPr>
          <p:cNvPicPr>
            <a:picLocks noChangeAspect="1"/>
          </p:cNvPicPr>
          <p:nvPr/>
        </p:nvPicPr>
        <p:blipFill>
          <a:blip r:embed="rId8"/>
          <a:stretch>
            <a:fillRect/>
          </a:stretch>
        </p:blipFill>
        <p:spPr>
          <a:xfrm>
            <a:off x="7096263" y="4020739"/>
            <a:ext cx="495300" cy="508000"/>
          </a:xfrm>
          <a:prstGeom prst="rect">
            <a:avLst/>
          </a:prstGeom>
        </p:spPr>
      </p:pic>
    </p:spTree>
    <p:extLst>
      <p:ext uri="{BB962C8B-B14F-4D97-AF65-F5344CB8AC3E}">
        <p14:creationId xmlns:p14="http://schemas.microsoft.com/office/powerpoint/2010/main" val="86617355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10748</TotalTime>
  <Words>1442</Words>
  <Application>Microsoft Macintosh PowerPoint</Application>
  <PresentationFormat>寬螢幕</PresentationFormat>
  <Paragraphs>185</Paragraphs>
  <Slides>88</Slides>
  <Notes>14</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88</vt:i4>
      </vt:variant>
    </vt:vector>
  </HeadingPairs>
  <TitlesOfParts>
    <vt:vector size="96" baseType="lpstr">
      <vt:lpstr>Arial</vt:lpstr>
      <vt:lpstr>Calibri</vt:lpstr>
      <vt:lpstr>Calibri Light</vt:lpstr>
      <vt:lpstr>Cambria Math</vt:lpstr>
      <vt:lpstr>Courier New</vt:lpstr>
      <vt:lpstr>Helvetica</vt:lpstr>
      <vt:lpstr>Times New Roman</vt:lpstr>
      <vt:lpstr>Office 佈景主題</vt:lpstr>
      <vt:lpstr>Kou 的跳躍擴散模型擴展：將雙伽瑪分佈的跳躍大小納入。   An Extension of Kou’s Jump-Diffusion Model to Incorporate Double-Gamma Distributed Jump Sizes</vt:lpstr>
      <vt:lpstr>Motivation and notations</vt:lpstr>
      <vt:lpstr>Moments of Double exponential </vt:lpstr>
      <vt:lpstr>Moments of Double gamma</vt:lpstr>
      <vt:lpstr>Introduction</vt:lpstr>
      <vt:lpstr>Jump diffusion model</vt:lpstr>
      <vt:lpstr>Martingale condition</vt:lpstr>
      <vt:lpstr>Fast Fourier Transform</vt:lpstr>
      <vt:lpstr>PowerPoint 簡報</vt:lpstr>
      <vt:lpstr>PowerPoint 簡報</vt:lpstr>
      <vt:lpstr>Characteristic function</vt:lpstr>
      <vt:lpstr>Double gamma Characteristic function</vt:lpstr>
      <vt:lpstr>PowerPoint 簡報</vt:lpstr>
      <vt:lpstr>Double gamma distribution moments</vt:lpstr>
      <vt:lpstr>PowerPoint 簡報</vt:lpstr>
      <vt:lpstr>Methodology to calculate Greeks</vt:lpstr>
      <vt:lpstr>Greeks hedging</vt:lpstr>
      <vt:lpstr>PowerPoint 簡報</vt:lpstr>
      <vt:lpstr>Change in portfolio value</vt:lpstr>
      <vt:lpstr>Double gamma jump diffusion model call value </vt:lpstr>
      <vt:lpstr>Sanity test</vt:lpstr>
      <vt:lpstr>The result of DG call value under fixed mean and variance</vt:lpstr>
      <vt:lpstr>PowerPoint 簡報</vt:lpstr>
      <vt:lpstr>The result of DG call value under fixed mean and variance with different parameters</vt:lpstr>
      <vt:lpstr>The result of DG call value under fixed ϑ, p, while changing ϱ</vt:lpstr>
      <vt:lpstr>PowerPoint 簡報</vt:lpstr>
      <vt:lpstr>The result of DG call value under fixed ϱ, p, while changing ϑ</vt:lpstr>
      <vt:lpstr>PowerPoint 簡報</vt:lpstr>
      <vt:lpstr>The result of DG call value under fixed ϑ, ϱ, while changing p</vt:lpstr>
      <vt:lpstr>PowerPoint 簡報</vt:lpstr>
      <vt:lpstr>PowerPoint 簡報</vt:lpstr>
      <vt:lpstr>Call value conclusion</vt:lpstr>
      <vt:lpstr>Double gamma jump diffusion model Greeks</vt:lpstr>
      <vt:lpstr>DG Greeks value results under fixed mean and variance</vt:lpstr>
      <vt:lpstr>PowerPoint 簡報</vt:lpstr>
      <vt:lpstr>PowerPoint 簡報</vt:lpstr>
      <vt:lpstr>PowerPoint 簡報</vt:lpstr>
      <vt:lpstr>PowerPoint 簡報</vt:lpstr>
      <vt:lpstr>PowerPoint 簡報</vt:lpstr>
      <vt:lpstr>DG Greeks value results under fixed mean and variance with different parameters</vt:lpstr>
      <vt:lpstr>PowerPoint 簡報</vt:lpstr>
      <vt:lpstr>PowerPoint 簡報</vt:lpstr>
      <vt:lpstr>PowerPoint 簡報</vt:lpstr>
      <vt:lpstr>PowerPoint 簡報</vt:lpstr>
      <vt:lpstr>DG Greeks value results under fixed ϑ, p while changing ϱ</vt:lpstr>
      <vt:lpstr>PowerPoint 簡報</vt:lpstr>
      <vt:lpstr>PowerPoint 簡報</vt:lpstr>
      <vt:lpstr>PowerPoint 簡報</vt:lpstr>
      <vt:lpstr>PowerPoint 簡報</vt:lpstr>
      <vt:lpstr>DG Greeks value results under fixed ϱ, p while changing ϑ</vt:lpstr>
      <vt:lpstr>PowerPoint 簡報</vt:lpstr>
      <vt:lpstr>PowerPoint 簡報</vt:lpstr>
      <vt:lpstr>PowerPoint 簡報</vt:lpstr>
      <vt:lpstr>PowerPoint 簡報</vt:lpstr>
      <vt:lpstr>DG Greeks value results under fixed ϑ, ϱ while changing p</vt:lpstr>
      <vt:lpstr>PowerPoint 簡報</vt:lpstr>
      <vt:lpstr>PowerPoint 簡報</vt:lpstr>
      <vt:lpstr>PowerPoint 簡報</vt:lpstr>
      <vt:lpstr>PowerPoint 簡報</vt:lpstr>
      <vt:lpstr>DG Greeks value conclusion</vt:lpstr>
      <vt:lpstr>PowerPoint 簡報</vt:lpstr>
      <vt:lpstr>Double gamma jump diffusion model Greeks hedging</vt:lpstr>
      <vt:lpstr>DG Greeks hedging results under fixed mean and variance</vt:lpstr>
      <vt:lpstr>PowerPoint 簡報</vt:lpstr>
      <vt:lpstr>DG Greeks hedging results under fixed mean and variance with different parameters</vt:lpstr>
      <vt:lpstr>PowerPoint 簡報</vt:lpstr>
      <vt:lpstr>DG Greeks hedging results under fixed ϑ, p while changing ϱ</vt:lpstr>
      <vt:lpstr>PowerPoint 簡報</vt:lpstr>
      <vt:lpstr>DG Greeks hedging results under fixed ϱ, p while changing ϑ</vt:lpstr>
      <vt:lpstr>PowerPoint 簡報</vt:lpstr>
      <vt:lpstr>DG Greeks hedging results under fixed ϱ, ϑ, while changing p</vt:lpstr>
      <vt:lpstr>PowerPoint 簡報</vt:lpstr>
      <vt:lpstr>DG Greeks hedging conclusion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Kou 的跳躍擴散模型擴展：將雙伽瑪分佈的跳躍大小納入。   An Extension of Kou’s Jump-Diffusion Model to Incorporate Double-Gamma Distributed Jump Sizes</dc:title>
  <dc:creator>Microsoft Office User</dc:creator>
  <cp:lastModifiedBy>Microsoft Office User</cp:lastModifiedBy>
  <cp:revision>17</cp:revision>
  <dcterms:created xsi:type="dcterms:W3CDTF">2023-07-04T13:27:31Z</dcterms:created>
  <dcterms:modified xsi:type="dcterms:W3CDTF">2023-07-24T12:40:15Z</dcterms:modified>
</cp:coreProperties>
</file>